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3"/>
  </p:notesMasterIdLst>
  <p:sldIdLst>
    <p:sldId id="291" r:id="rId2"/>
    <p:sldId id="301" r:id="rId3"/>
    <p:sldId id="343" r:id="rId4"/>
    <p:sldId id="332" r:id="rId5"/>
    <p:sldId id="305" r:id="rId6"/>
    <p:sldId id="327" r:id="rId7"/>
    <p:sldId id="283" r:id="rId8"/>
    <p:sldId id="339" r:id="rId9"/>
    <p:sldId id="338" r:id="rId10"/>
    <p:sldId id="328" r:id="rId11"/>
    <p:sldId id="340" r:id="rId12"/>
    <p:sldId id="326" r:id="rId13"/>
    <p:sldId id="333" r:id="rId14"/>
    <p:sldId id="322" r:id="rId15"/>
    <p:sldId id="323" r:id="rId16"/>
    <p:sldId id="320" r:id="rId17"/>
    <p:sldId id="318" r:id="rId18"/>
    <p:sldId id="319" r:id="rId19"/>
    <p:sldId id="324" r:id="rId20"/>
    <p:sldId id="334" r:id="rId21"/>
    <p:sldId id="342" r:id="rId22"/>
    <p:sldId id="335" r:id="rId23"/>
    <p:sldId id="336" r:id="rId24"/>
    <p:sldId id="337" r:id="rId25"/>
    <p:sldId id="341" r:id="rId26"/>
    <p:sldId id="345" r:id="rId27"/>
    <p:sldId id="346" r:id="rId28"/>
    <p:sldId id="329" r:id="rId29"/>
    <p:sldId id="330" r:id="rId30"/>
    <p:sldId id="325" r:id="rId31"/>
    <p:sldId id="344"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C65E65E8-8D10-45BF-9402-B68D0796393C}">
          <p14:sldIdLst>
            <p14:sldId id="291"/>
            <p14:sldId id="301"/>
            <p14:sldId id="343"/>
            <p14:sldId id="332"/>
          </p14:sldIdLst>
        </p14:section>
        <p14:section name="Current Generation, MSL/SRL Class" id="{A7BC2CDE-1911-4697-B5BB-79C663CD5B56}">
          <p14:sldIdLst>
            <p14:sldId id="305"/>
            <p14:sldId id="327"/>
            <p14:sldId id="283"/>
            <p14:sldId id="339"/>
            <p14:sldId id="338"/>
            <p14:sldId id="328"/>
            <p14:sldId id="340"/>
            <p14:sldId id="326"/>
            <p14:sldId id="333"/>
            <p14:sldId id="322"/>
            <p14:sldId id="323"/>
          </p14:sldIdLst>
        </p14:section>
        <p14:section name="ROCP Solution Method" id="{1DCDF64E-A933-468C-9521-4833A98D589F}">
          <p14:sldIdLst>
            <p14:sldId id="320"/>
            <p14:sldId id="318"/>
            <p14:sldId id="319"/>
            <p14:sldId id="324"/>
            <p14:sldId id="334"/>
            <p14:sldId id="342"/>
          </p14:sldIdLst>
        </p14:section>
        <p14:section name="Future Generation, SRP-Based EDL" id="{1FA67F80-EE67-4DB4-A02E-715FF416CD5A}">
          <p14:sldIdLst>
            <p14:sldId id="335"/>
            <p14:sldId id="336"/>
          </p14:sldIdLst>
        </p14:section>
        <p14:section name="Ending" id="{F9537FBD-6112-4848-B874-4528D6407740}">
          <p14:sldIdLst>
            <p14:sldId id="337"/>
            <p14:sldId id="341"/>
            <p14:sldId id="345"/>
          </p14:sldIdLst>
        </p14:section>
        <p14:section name="Backup" id="{B443E564-5DAB-490D-9AB1-C9558D7FF835}">
          <p14:sldIdLst>
            <p14:sldId id="346"/>
            <p14:sldId id="329"/>
            <p14:sldId id="330"/>
            <p14:sldId id="325"/>
            <p14:sldId id="34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93" autoAdjust="0"/>
    <p:restoredTop sz="84325" autoAdjust="0"/>
  </p:normalViewPr>
  <p:slideViewPr>
    <p:cSldViewPr snapToGrid="0" snapToObjects="1">
      <p:cViewPr varScale="1">
        <p:scale>
          <a:sx n="58" d="100"/>
          <a:sy n="58" d="100"/>
        </p:scale>
        <p:origin x="1002" y="72"/>
      </p:cViewPr>
      <p:guideLst>
        <p:guide orient="horz" pos="2160"/>
        <p:guide pos="2880"/>
      </p:guideLst>
    </p:cSldViewPr>
  </p:slideViewPr>
  <p:outlineViewPr>
    <p:cViewPr>
      <p:scale>
        <a:sx n="33" d="100"/>
        <a:sy n="33" d="100"/>
      </p:scale>
      <p:origin x="42" y="8172"/>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jp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BE7A69-640E-417A-A462-9E49D1368F72}" type="datetimeFigureOut">
              <a:rPr lang="en-US" smtClean="0"/>
              <a:t>6/2/2021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591DF4-FFBB-4E8C-8E87-255A2EADF72A}" type="slidenum">
              <a:rPr lang="en-US" smtClean="0"/>
              <a:t>‹#›</a:t>
            </a:fld>
            <a:endParaRPr lang="en-US"/>
          </a:p>
        </p:txBody>
      </p:sp>
    </p:spTree>
    <p:extLst>
      <p:ext uri="{BB962C8B-B14F-4D97-AF65-F5344CB8AC3E}">
        <p14:creationId xmlns:p14="http://schemas.microsoft.com/office/powerpoint/2010/main" val="658019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591DF4-FFBB-4E8C-8E87-255A2EADF72A}" type="slidenum">
              <a:rPr lang="en-US" smtClean="0"/>
              <a:t>1</a:t>
            </a:fld>
            <a:endParaRPr lang="en-US"/>
          </a:p>
        </p:txBody>
      </p:sp>
    </p:spTree>
    <p:extLst>
      <p:ext uri="{BB962C8B-B14F-4D97-AF65-F5344CB8AC3E}">
        <p14:creationId xmlns:p14="http://schemas.microsoft.com/office/powerpoint/2010/main" val="13637228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Poor sparsity due to coupling of sigma point trajectories</a:t>
            </a:r>
          </a:p>
          <a:p>
            <a:r>
              <a:rPr lang="en-US" dirty="0"/>
              <a:t>Careful scaling of covariance states </a:t>
            </a:r>
          </a:p>
        </p:txBody>
      </p:sp>
      <p:sp>
        <p:nvSpPr>
          <p:cNvPr id="4" name="Slide Number Placeholder 3"/>
          <p:cNvSpPr>
            <a:spLocks noGrp="1"/>
          </p:cNvSpPr>
          <p:nvPr>
            <p:ph type="sldNum" sz="quarter" idx="5"/>
          </p:nvPr>
        </p:nvSpPr>
        <p:spPr/>
        <p:txBody>
          <a:bodyPr/>
          <a:lstStyle/>
          <a:p>
            <a:fld id="{97591DF4-FFBB-4E8C-8E87-255A2EADF72A}" type="slidenum">
              <a:rPr lang="en-US" smtClean="0"/>
              <a:t>16</a:t>
            </a:fld>
            <a:endParaRPr lang="en-US"/>
          </a:p>
        </p:txBody>
      </p:sp>
    </p:spTree>
    <p:extLst>
      <p:ext uri="{BB962C8B-B14F-4D97-AF65-F5344CB8AC3E}">
        <p14:creationId xmlns:p14="http://schemas.microsoft.com/office/powerpoint/2010/main" val="1420504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reasons why UT is preferred to linearization,</a:t>
            </a:r>
            <a:r>
              <a:rPr lang="en-US" baseline="0" dirty="0"/>
              <a:t> another is because any time there is significant saturation, the true distribution is becoming more asymmetric.</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17</a:t>
            </a:fld>
            <a:endParaRPr lang="en-US"/>
          </a:p>
        </p:txBody>
      </p:sp>
    </p:spTree>
    <p:extLst>
      <p:ext uri="{BB962C8B-B14F-4D97-AF65-F5344CB8AC3E}">
        <p14:creationId xmlns:p14="http://schemas.microsoft.com/office/powerpoint/2010/main" val="7551694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591DF4-FFBB-4E8C-8E87-255A2EADF72A}" type="slidenum">
              <a:rPr lang="en-US" smtClean="0"/>
              <a:t>19</a:t>
            </a:fld>
            <a:endParaRPr lang="en-US"/>
          </a:p>
        </p:txBody>
      </p:sp>
    </p:spTree>
    <p:extLst>
      <p:ext uri="{BB962C8B-B14F-4D97-AF65-F5344CB8AC3E}">
        <p14:creationId xmlns:p14="http://schemas.microsoft.com/office/powerpoint/2010/main" val="3524397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Sites like Terra </a:t>
            </a:r>
            <a:r>
              <a:rPr lang="en-US" dirty="0" err="1"/>
              <a:t>Sirenum</a:t>
            </a:r>
            <a:r>
              <a:rPr lang="en-US" dirty="0"/>
              <a:t> in</a:t>
            </a:r>
            <a:r>
              <a:rPr lang="en-US" baseline="0" dirty="0"/>
              <a:t> the Southern Highlands</a:t>
            </a:r>
          </a:p>
          <a:p>
            <a:endParaRPr lang="en-US" baseline="0" dirty="0"/>
          </a:p>
          <a:p>
            <a:r>
              <a:rPr lang="en-US" baseline="0" dirty="0"/>
              <a:t>Also looked at solutions for a heavier class vehicle for the next Mars mission (which will bring the samples collected by Perseverance back to Earth) </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20</a:t>
            </a:fld>
            <a:endParaRPr lang="en-US"/>
          </a:p>
        </p:txBody>
      </p:sp>
    </p:spTree>
    <p:extLst>
      <p:ext uri="{BB962C8B-B14F-4D97-AF65-F5344CB8AC3E}">
        <p14:creationId xmlns:p14="http://schemas.microsoft.com/office/powerpoint/2010/main" val="33220139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The unscented transform is sufficiently accurate to generate solutions that meet the requirements</a:t>
            </a:r>
          </a:p>
          <a:p>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21</a:t>
            </a:fld>
            <a:endParaRPr lang="en-US"/>
          </a:p>
        </p:txBody>
      </p:sp>
    </p:spTree>
    <p:extLst>
      <p:ext uri="{BB962C8B-B14F-4D97-AF65-F5344CB8AC3E}">
        <p14:creationId xmlns:p14="http://schemas.microsoft.com/office/powerpoint/2010/main" val="24748124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general, guidance requirements for entry are flowed</a:t>
            </a:r>
            <a:r>
              <a:rPr lang="en-US" baseline="0" dirty="0"/>
              <a:t> backward from the following phases based on timeline margin, landing footprint, etc. </a:t>
            </a:r>
          </a:p>
          <a:p>
            <a:endParaRPr lang="en-US" baseline="0" dirty="0"/>
          </a:p>
          <a:p>
            <a:r>
              <a:rPr lang="en-US" baseline="0" dirty="0"/>
              <a:t>Current generation essentially has to accept some error, due to the ellipse size at chute deploy growing before the ground. </a:t>
            </a:r>
          </a:p>
          <a:p>
            <a:r>
              <a:rPr lang="en-US" baseline="0" dirty="0"/>
              <a:t>Basic idea is that the entry guidance will do as well as it can to reduce the dispersions, but it can also seek to transition to PD at the optimal “time” (state). The optimal state will depend on the descent guidance that is chosen. </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22</a:t>
            </a:fld>
            <a:endParaRPr lang="en-US"/>
          </a:p>
        </p:txBody>
      </p:sp>
    </p:spTree>
    <p:extLst>
      <p:ext uri="{BB962C8B-B14F-4D97-AF65-F5344CB8AC3E}">
        <p14:creationId xmlns:p14="http://schemas.microsoft.com/office/powerpoint/2010/main" val="28061139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major result is that the optimal ignition</a:t>
            </a:r>
            <a:r>
              <a:rPr lang="en-US" baseline="0" dirty="0"/>
              <a:t> altitudes are quite low despite being far from the target (i.e. very shallow).</a:t>
            </a:r>
          </a:p>
          <a:p>
            <a:r>
              <a:rPr lang="en-US" baseline="0" dirty="0"/>
              <a:t>A safety constraint may be used to prevent very low ignitions; results indicate then that an altitude trigger may be near optimal </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23</a:t>
            </a:fld>
            <a:endParaRPr lang="en-US"/>
          </a:p>
        </p:txBody>
      </p:sp>
    </p:spTree>
    <p:extLst>
      <p:ext uri="{BB962C8B-B14F-4D97-AF65-F5344CB8AC3E}">
        <p14:creationId xmlns:p14="http://schemas.microsoft.com/office/powerpoint/2010/main" val="13509680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a:t>
            </a:r>
            <a:r>
              <a:rPr lang="en-US" baseline="0" dirty="0"/>
              <a:t> not pursued but maybe necessary to incorporate other effects (stochastic variations)</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30</a:t>
            </a:fld>
            <a:endParaRPr lang="en-US"/>
          </a:p>
        </p:txBody>
      </p:sp>
    </p:spTree>
    <p:extLst>
      <p:ext uri="{BB962C8B-B14F-4D97-AF65-F5344CB8AC3E}">
        <p14:creationId xmlns:p14="http://schemas.microsoft.com/office/powerpoint/2010/main" val="1766938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my dissertation I examine entry</a:t>
            </a:r>
            <a:r>
              <a:rPr lang="en-US" baseline="0" dirty="0"/>
              <a:t> guidance for current generation missions with a simple state feedback-based guidance, and for future missions where the entry phase sets the conditions for SRP to achieve pinpoint landing. </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4</a:t>
            </a:fld>
            <a:endParaRPr lang="en-US"/>
          </a:p>
        </p:txBody>
      </p:sp>
    </p:spTree>
    <p:extLst>
      <p:ext uri="{BB962C8B-B14F-4D97-AF65-F5344CB8AC3E}">
        <p14:creationId xmlns:p14="http://schemas.microsoft.com/office/powerpoint/2010/main" val="152899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now we restrict our focus to the current generation of landers,</a:t>
            </a:r>
            <a:r>
              <a:rPr lang="en-US" baseline="0" dirty="0"/>
              <a:t> and return to future missions near the end of the presentation. </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5</a:t>
            </a:fld>
            <a:endParaRPr lang="en-US"/>
          </a:p>
        </p:txBody>
      </p:sp>
    </p:spTree>
    <p:extLst>
      <p:ext uri="{BB962C8B-B14F-4D97-AF65-F5344CB8AC3E}">
        <p14:creationId xmlns:p14="http://schemas.microsoft.com/office/powerpoint/2010/main" val="5584764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general, guidance requirements for entry are flowed</a:t>
            </a:r>
            <a:r>
              <a:rPr lang="en-US" baseline="0" dirty="0"/>
              <a:t> backward from the following phases based on timeline margin, landing footprint, etc. </a:t>
            </a:r>
          </a:p>
          <a:p>
            <a:r>
              <a:rPr lang="en-US" baseline="0" dirty="0"/>
              <a:t>The guidance objectives are </a:t>
            </a:r>
          </a:p>
        </p:txBody>
      </p:sp>
      <p:sp>
        <p:nvSpPr>
          <p:cNvPr id="4" name="Slide Number Placeholder 3"/>
          <p:cNvSpPr>
            <a:spLocks noGrp="1"/>
          </p:cNvSpPr>
          <p:nvPr>
            <p:ph type="sldNum" sz="quarter" idx="10"/>
          </p:nvPr>
        </p:nvSpPr>
        <p:spPr/>
        <p:txBody>
          <a:bodyPr/>
          <a:lstStyle/>
          <a:p>
            <a:fld id="{97591DF4-FFBB-4E8C-8E87-255A2EADF72A}" type="slidenum">
              <a:rPr lang="en-US" smtClean="0"/>
              <a:t>6</a:t>
            </a:fld>
            <a:endParaRPr lang="en-US"/>
          </a:p>
        </p:txBody>
      </p:sp>
    </p:spTree>
    <p:extLst>
      <p:ext uri="{BB962C8B-B14F-4D97-AF65-F5344CB8AC3E}">
        <p14:creationId xmlns:p14="http://schemas.microsoft.com/office/powerpoint/2010/main" val="2806113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Longitudinal guidance sets the altitude and downrange performance, while</a:t>
            </a:r>
            <a:r>
              <a:rPr lang="en-US" baseline="0" dirty="0"/>
              <a:t> lateral guidance controls the </a:t>
            </a:r>
            <a:r>
              <a:rPr lang="en-US" baseline="0" dirty="0" err="1"/>
              <a:t>crossrange</a:t>
            </a:r>
            <a:r>
              <a:rPr lang="en-US" baseline="0" dirty="0"/>
              <a:t> </a:t>
            </a:r>
          </a:p>
          <a:p>
            <a:r>
              <a:rPr lang="en-US" baseline="0" dirty="0"/>
              <a:t>Long guidance sets the bank magnitude, lateral sets the sign </a:t>
            </a:r>
          </a:p>
          <a:p>
            <a:r>
              <a:rPr lang="en-US" baseline="0" dirty="0"/>
              <a:t>Vehicle is underactuated with just one control and six states to control</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7</a:t>
            </a:fld>
            <a:endParaRPr lang="en-US"/>
          </a:p>
        </p:txBody>
      </p:sp>
    </p:spTree>
    <p:extLst>
      <p:ext uri="{BB962C8B-B14F-4D97-AF65-F5344CB8AC3E}">
        <p14:creationId xmlns:p14="http://schemas.microsoft.com/office/powerpoint/2010/main" val="4032977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Vehicle trims at a negative angle of attack (</a:t>
            </a:r>
            <a:r>
              <a:rPr lang="en-US" dirty="0" err="1"/>
              <a:t>approx</a:t>
            </a:r>
            <a:r>
              <a:rPr lang="en-US" dirty="0"/>
              <a:t> -15 </a:t>
            </a:r>
            <a:r>
              <a:rPr lang="en-US" dirty="0" err="1"/>
              <a:t>deg</a:t>
            </a:r>
            <a:r>
              <a:rPr lang="en-US" dirty="0"/>
              <a:t>)</a:t>
            </a:r>
            <a:r>
              <a:rPr lang="en-US" baseline="0" dirty="0"/>
              <a:t> </a:t>
            </a:r>
          </a:p>
          <a:p>
            <a:r>
              <a:rPr lang="en-US" baseline="0" dirty="0"/>
              <a:t>Bank angle is the rotation of the lift vector around the velocity vector</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8</a:t>
            </a:fld>
            <a:endParaRPr lang="en-US"/>
          </a:p>
        </p:txBody>
      </p:sp>
    </p:spTree>
    <p:extLst>
      <p:ext uri="{BB962C8B-B14F-4D97-AF65-F5344CB8AC3E}">
        <p14:creationId xmlns:p14="http://schemas.microsoft.com/office/powerpoint/2010/main" val="3454388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Partials are derived by backward integration of the </a:t>
            </a:r>
            <a:r>
              <a:rPr lang="en-US" dirty="0" err="1"/>
              <a:t>adjoint</a:t>
            </a:r>
            <a:r>
              <a:rPr lang="en-US" dirty="0"/>
              <a:t> sensitivities </a:t>
            </a:r>
          </a:p>
          <a:p>
            <a:r>
              <a:rPr lang="en-US" dirty="0"/>
              <a:t>K3 is the </a:t>
            </a:r>
            <a:r>
              <a:rPr lang="en-US" dirty="0" err="1"/>
              <a:t>overcontrol</a:t>
            </a:r>
            <a:r>
              <a:rPr lang="en-US" dirty="0"/>
              <a:t> gain used</a:t>
            </a:r>
            <a:r>
              <a:rPr lang="en-US" baseline="0" dirty="0"/>
              <a:t> to empirically improve performance </a:t>
            </a:r>
          </a:p>
          <a:p>
            <a:endParaRPr lang="en-US" baseline="0" dirty="0"/>
          </a:p>
          <a:p>
            <a:r>
              <a:rPr lang="en-US" baseline="0" dirty="0"/>
              <a:t>Because the gains (except K3) are functions of the nominal trajectory</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9</a:t>
            </a:fld>
            <a:endParaRPr lang="en-US"/>
          </a:p>
        </p:txBody>
      </p:sp>
    </p:spTree>
    <p:extLst>
      <p:ext uri="{BB962C8B-B14F-4D97-AF65-F5344CB8AC3E}">
        <p14:creationId xmlns:p14="http://schemas.microsoft.com/office/powerpoint/2010/main" val="17670289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Show MSL</a:t>
            </a:r>
            <a:r>
              <a:rPr lang="en-US" baseline="0" dirty="0"/>
              <a:t> </a:t>
            </a:r>
            <a:r>
              <a:rPr lang="en-US" baseline="0" dirty="0" err="1"/>
              <a:t>parametrization</a:t>
            </a:r>
            <a:r>
              <a:rPr lang="en-US" baseline="0" dirty="0"/>
              <a:t>, and show design map(s) created by iterating over different values of the parameters. In contrast, the weights in our </a:t>
            </a:r>
            <a:r>
              <a:rPr lang="en-US" baseline="0" dirty="0" err="1"/>
              <a:t>parametrization</a:t>
            </a:r>
            <a:r>
              <a:rPr lang="en-US" baseline="0" dirty="0"/>
              <a:t> make the same design map much more intuitive and in fact reduces the number of parameters to sweep over. </a:t>
            </a:r>
            <a:endParaRPr lang="en-US" dirty="0"/>
          </a:p>
          <a:p>
            <a:endParaRPr lang="en-US" dirty="0"/>
          </a:p>
          <a:p>
            <a:r>
              <a:rPr lang="en-US" dirty="0"/>
              <a:t>MSL designers imposed requirements</a:t>
            </a:r>
            <a:r>
              <a:rPr lang="en-US" baseline="0" dirty="0"/>
              <a:t> on saturation percentage based on a rule of thumb developed by conducting many simulations </a:t>
            </a:r>
            <a:endParaRPr lang="en-US" dirty="0"/>
          </a:p>
        </p:txBody>
      </p:sp>
      <p:sp>
        <p:nvSpPr>
          <p:cNvPr id="4" name="Slide Number Placeholder 3"/>
          <p:cNvSpPr>
            <a:spLocks noGrp="1"/>
          </p:cNvSpPr>
          <p:nvPr>
            <p:ph type="sldNum" sz="quarter" idx="10"/>
          </p:nvPr>
        </p:nvSpPr>
        <p:spPr/>
        <p:txBody>
          <a:bodyPr/>
          <a:lstStyle/>
          <a:p>
            <a:fld id="{97591DF4-FFBB-4E8C-8E87-255A2EADF72A}" type="slidenum">
              <a:rPr lang="en-US" smtClean="0"/>
              <a:t>10</a:t>
            </a:fld>
            <a:endParaRPr lang="en-US"/>
          </a:p>
        </p:txBody>
      </p:sp>
    </p:spTree>
    <p:extLst>
      <p:ext uri="{BB962C8B-B14F-4D97-AF65-F5344CB8AC3E}">
        <p14:creationId xmlns:p14="http://schemas.microsoft.com/office/powerpoint/2010/main" val="2512218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Edot</a:t>
            </a:r>
            <a:r>
              <a:rPr lang="en-US" dirty="0"/>
              <a:t> = -VD, cubic in velocity and exponential</a:t>
            </a:r>
            <a:r>
              <a:rPr lang="en-US" baseline="0" dirty="0"/>
              <a:t> in altitude through density</a:t>
            </a:r>
            <a:r>
              <a:rPr lang="en-US" dirty="0"/>
              <a:t> </a:t>
            </a:r>
          </a:p>
          <a:p>
            <a:endParaRPr lang="en-US" dirty="0"/>
          </a:p>
          <a:p>
            <a:r>
              <a:rPr lang="en-US" dirty="0"/>
              <a:t>FPA chosen to work better with</a:t>
            </a:r>
          </a:p>
        </p:txBody>
      </p:sp>
      <p:sp>
        <p:nvSpPr>
          <p:cNvPr id="4" name="Slide Number Placeholder 3"/>
          <p:cNvSpPr>
            <a:spLocks noGrp="1"/>
          </p:cNvSpPr>
          <p:nvPr>
            <p:ph type="sldNum" sz="quarter" idx="10"/>
          </p:nvPr>
        </p:nvSpPr>
        <p:spPr/>
        <p:txBody>
          <a:bodyPr/>
          <a:lstStyle/>
          <a:p>
            <a:fld id="{97591DF4-FFBB-4E8C-8E87-255A2EADF72A}" type="slidenum">
              <a:rPr lang="en-US" smtClean="0"/>
              <a:t>14</a:t>
            </a:fld>
            <a:endParaRPr lang="en-US"/>
          </a:p>
        </p:txBody>
      </p:sp>
    </p:spTree>
    <p:extLst>
      <p:ext uri="{BB962C8B-B14F-4D97-AF65-F5344CB8AC3E}">
        <p14:creationId xmlns:p14="http://schemas.microsoft.com/office/powerpoint/2010/main" val="22805454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02"/>
            <a:ext cx="9144000" cy="1016000"/>
          </a:xfrm>
          <a:prstGeom prst="rect">
            <a:avLst/>
          </a:prstGeom>
        </p:spPr>
      </p:pic>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3231" y="209376"/>
            <a:ext cx="1121106" cy="474366"/>
          </a:xfrm>
          <a:prstGeom prst="rect">
            <a:avLst/>
          </a:prstGeom>
        </p:spPr>
      </p:pic>
      <p:pic>
        <p:nvPicPr>
          <p:cNvPr id="10" name="Picture 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026875" y="45712"/>
            <a:ext cx="1894704" cy="801694"/>
          </a:xfrm>
          <a:prstGeom prst="rect">
            <a:avLst/>
          </a:prstGeom>
        </p:spPr>
      </p:pic>
    </p:spTree>
    <p:extLst>
      <p:ext uri="{BB962C8B-B14F-4D97-AF65-F5344CB8AC3E}">
        <p14:creationId xmlns:p14="http://schemas.microsoft.com/office/powerpoint/2010/main" val="1555570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28650" y="1054443"/>
            <a:ext cx="7886700" cy="636246"/>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28650" y="1825625"/>
            <a:ext cx="78867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D7E3E3E1-DA1C-4C78-804D-A460EDC7CDF7}" type="datetime1">
              <a:rPr lang="en-US" smtClean="0"/>
              <a:t>6/2/2021</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2142205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062681"/>
            <a:ext cx="1971675" cy="5114282"/>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1062681"/>
            <a:ext cx="5800725" cy="511428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4C2A3942-AC9F-4900-AF3E-729F0CBF5F5D}" type="datetime1">
              <a:rPr lang="en-US" smtClean="0"/>
              <a:t>6/2/2021</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1479219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1079157"/>
            <a:ext cx="7886700" cy="611532"/>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628650" y="1825625"/>
            <a:ext cx="78867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DACEE8DD-B545-4020-BC5A-D34F01A5A26F}" type="datetime1">
              <a:rPr lang="en-US" smtClean="0"/>
              <a:t>6/2/2021</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1014113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BF51373-0B92-4095-A9F0-284D7FA8B7E7}" type="datetime1">
              <a:rPr lang="en-US" smtClean="0"/>
              <a:t>6/2/2021</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1778514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1087395"/>
            <a:ext cx="7886700" cy="603294"/>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C305B270-32AD-407D-ACAC-1BAAEC86FBA1}" type="datetime1">
              <a:rPr lang="en-US" smtClean="0"/>
              <a:t>6/2/2021</a:t>
            </a:fld>
            <a:endParaRPr lang="en-US"/>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673646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1037968"/>
            <a:ext cx="7886700" cy="652721"/>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fld id="{0CF93851-941C-4C07-9120-0ED7F14644ED}" type="datetime1">
              <a:rPr lang="en-US" smtClean="0"/>
              <a:t>6/2/2021</a:t>
            </a:fld>
            <a:endParaRPr lang="en-US"/>
          </a:p>
        </p:txBody>
      </p:sp>
      <p:sp>
        <p:nvSpPr>
          <p:cNvPr id="8" name="Footer Placeholder 7"/>
          <p:cNvSpPr>
            <a:spLocks noGrp="1"/>
          </p:cNvSpPr>
          <p:nvPr>
            <p:ph type="ftr" sz="quarter" idx="11"/>
          </p:nvPr>
        </p:nvSpPr>
        <p:spPr>
          <a:xfrm>
            <a:off x="3028950" y="6356351"/>
            <a:ext cx="30861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446736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1062681"/>
            <a:ext cx="7886700" cy="628008"/>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fld id="{1FB6BAEA-AA53-4BB6-9F04-4C9702B1758A}" type="datetime1">
              <a:rPr lang="en-US" smtClean="0"/>
              <a:t>6/2/2021</a:t>
            </a:fld>
            <a:endParaRPr lang="en-US"/>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704214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fld id="{09592BD6-EE29-41DA-BA01-5F7FA8E99330}" type="datetime1">
              <a:rPr lang="en-US" smtClean="0"/>
              <a:t>6/2/2021</a:t>
            </a:fld>
            <a:endParaRPr lang="en-US"/>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955328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069974"/>
          </a:xfrm>
          <a:prstGeom prst="rect">
            <a:avLst/>
          </a:prstGeo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6D95DC4E-C18F-4F5B-9620-0E1784FD1310}" type="datetime1">
              <a:rPr lang="en-US" smtClean="0"/>
              <a:t>6/2/2021</a:t>
            </a:fld>
            <a:endParaRPr lang="en-US"/>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1609967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069974"/>
          </a:xfrm>
          <a:prstGeom prst="rect">
            <a:avLst/>
          </a:prstGeo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EEAFA30E-B105-4824-A3D3-A5B7E7C3137B}" type="datetime1">
              <a:rPr lang="en-US" smtClean="0"/>
              <a:t>6/2/2021</a:t>
            </a:fld>
            <a:endParaRPr lang="en-US"/>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30518406-A1B3-D246-9F54-09A4F7301411}" type="slidenum">
              <a:rPr lang="en-US" smtClean="0"/>
              <a:t>‹#›</a:t>
            </a:fld>
            <a:endParaRPr lang="en-US"/>
          </a:p>
        </p:txBody>
      </p:sp>
    </p:spTree>
    <p:extLst>
      <p:ext uri="{BB962C8B-B14F-4D97-AF65-F5344CB8AC3E}">
        <p14:creationId xmlns:p14="http://schemas.microsoft.com/office/powerpoint/2010/main" val="435450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3669"/>
            <a:ext cx="9144000" cy="1016000"/>
          </a:xfrm>
          <a:prstGeom prst="rect">
            <a:avLst/>
          </a:prstGeom>
        </p:spPr>
      </p:pic>
      <p:pic>
        <p:nvPicPr>
          <p:cNvPr id="10" name="Picture 9"/>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63231" y="209376"/>
            <a:ext cx="1121106" cy="474366"/>
          </a:xfrm>
          <a:prstGeom prst="rect">
            <a:avLst/>
          </a:prstGeom>
        </p:spPr>
      </p:pic>
      <p:pic>
        <p:nvPicPr>
          <p:cNvPr id="11" name="Picture 10"/>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7026875" y="45712"/>
            <a:ext cx="1894704" cy="801694"/>
          </a:xfrm>
          <a:prstGeom prst="rect">
            <a:avLst/>
          </a:prstGeom>
        </p:spPr>
      </p:pic>
    </p:spTree>
    <p:extLst>
      <p:ext uri="{BB962C8B-B14F-4D97-AF65-F5344CB8AC3E}">
        <p14:creationId xmlns:p14="http://schemas.microsoft.com/office/powerpoint/2010/main" val="1167494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Robust Optimal Entry Guidance For Future Mars Landers</a:t>
            </a:r>
          </a:p>
        </p:txBody>
      </p:sp>
      <p:sp>
        <p:nvSpPr>
          <p:cNvPr id="5" name="Content Placeholder 4"/>
          <p:cNvSpPr>
            <a:spLocks noGrp="1"/>
          </p:cNvSpPr>
          <p:nvPr>
            <p:ph idx="1"/>
          </p:nvPr>
        </p:nvSpPr>
        <p:spPr>
          <a:xfrm>
            <a:off x="628650" y="3742660"/>
            <a:ext cx="7886700" cy="2434302"/>
          </a:xfrm>
        </p:spPr>
        <p:txBody>
          <a:bodyPr/>
          <a:lstStyle/>
          <a:p>
            <a:pPr marL="0" indent="0">
              <a:buNone/>
            </a:pPr>
            <a:r>
              <a:rPr lang="en-US" dirty="0"/>
              <a:t>Connor Noyes</a:t>
            </a:r>
          </a:p>
          <a:p>
            <a:pPr marL="0" indent="0">
              <a:buNone/>
            </a:pPr>
            <a:r>
              <a:rPr lang="en-US" dirty="0"/>
              <a:t>Advisor: Ken </a:t>
            </a:r>
            <a:r>
              <a:rPr lang="en-US" dirty="0" err="1"/>
              <a:t>Mease</a:t>
            </a:r>
            <a:endParaRPr lang="en-US" dirty="0"/>
          </a:p>
          <a:p>
            <a:pPr marL="0" indent="0">
              <a:buNone/>
            </a:pPr>
            <a:r>
              <a:rPr lang="en-US" dirty="0"/>
              <a:t>Wednesday, June 2</a:t>
            </a:r>
            <a:r>
              <a:rPr lang="en-US" baseline="30000" dirty="0"/>
              <a:t>nd</a:t>
            </a:r>
            <a:r>
              <a:rPr lang="en-US" dirty="0"/>
              <a:t>, 2021</a:t>
            </a:r>
          </a:p>
        </p:txBody>
      </p:sp>
      <p:sp>
        <p:nvSpPr>
          <p:cNvPr id="6" name="Date Placeholder 5"/>
          <p:cNvSpPr>
            <a:spLocks noGrp="1"/>
          </p:cNvSpPr>
          <p:nvPr>
            <p:ph type="dt" sz="half" idx="10"/>
          </p:nvPr>
        </p:nvSpPr>
        <p:spPr/>
        <p:txBody>
          <a:bodyPr/>
          <a:lstStyle/>
          <a:p>
            <a:fld id="{D65BF523-FE77-4845-B5F2-255A016D8311}" type="datetime1">
              <a:rPr lang="en-US" smtClean="0"/>
              <a:t>6/2/2021</a:t>
            </a:fld>
            <a:endParaRPr lang="en-US"/>
          </a:p>
        </p:txBody>
      </p:sp>
    </p:spTree>
    <p:extLst>
      <p:ext uri="{BB962C8B-B14F-4D97-AF65-F5344CB8AC3E}">
        <p14:creationId xmlns:p14="http://schemas.microsoft.com/office/powerpoint/2010/main" val="1898850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MSL Control </a:t>
            </a:r>
            <a:r>
              <a:rPr lang="en-US" dirty="0" err="1"/>
              <a:t>Parametrization</a:t>
            </a:r>
            <a:endParaRPr lang="en-US" dirty="0"/>
          </a:p>
        </p:txBody>
      </p:sp>
      <p:sp>
        <p:nvSpPr>
          <p:cNvPr id="3" name="Content Placeholder 2"/>
          <p:cNvSpPr>
            <a:spLocks noGrp="1"/>
          </p:cNvSpPr>
          <p:nvPr>
            <p:ph idx="1"/>
          </p:nvPr>
        </p:nvSpPr>
        <p:spPr>
          <a:xfrm>
            <a:off x="133348" y="1919289"/>
            <a:ext cx="3752852" cy="4351338"/>
          </a:xfrm>
        </p:spPr>
        <p:txBody>
          <a:bodyPr/>
          <a:lstStyle/>
          <a:p>
            <a:r>
              <a:rPr lang="en-US" sz="2400" dirty="0"/>
              <a:t>Design process sweeps over parameters of the reference bank angle and the entry FPA</a:t>
            </a:r>
          </a:p>
          <a:p>
            <a:pPr lvl="1"/>
            <a:r>
              <a:rPr lang="en-US" sz="2000" dirty="0"/>
              <a:t>After selecting a combination of these parameters, additional sweeps over range error gain (K3) and other guidance parameters</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pic>
        <p:nvPicPr>
          <p:cNvPr id="1028" name="Picture 4" descr="E:\Documents\EDL\Documents\Dissertation\Images\MSLContro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6200" y="2163763"/>
            <a:ext cx="5334000" cy="399891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686300" y="2606159"/>
            <a:ext cx="1714893" cy="369332"/>
          </a:xfrm>
          <a:prstGeom prst="rect">
            <a:avLst/>
          </a:prstGeom>
          <a:noFill/>
        </p:spPr>
        <p:txBody>
          <a:bodyPr wrap="none" rtlCol="0">
            <a:spAutoFit/>
          </a:bodyPr>
          <a:lstStyle/>
          <a:p>
            <a:r>
              <a:rPr lang="en-US" dirty="0"/>
              <a:t>Early bank angle</a:t>
            </a:r>
          </a:p>
        </p:txBody>
      </p:sp>
      <p:sp>
        <p:nvSpPr>
          <p:cNvPr id="10" name="TextBox 9"/>
          <p:cNvSpPr txBox="1"/>
          <p:nvPr/>
        </p:nvSpPr>
        <p:spPr>
          <a:xfrm>
            <a:off x="6648450" y="3574018"/>
            <a:ext cx="1654812" cy="369332"/>
          </a:xfrm>
          <a:prstGeom prst="rect">
            <a:avLst/>
          </a:prstGeom>
          <a:noFill/>
        </p:spPr>
        <p:txBody>
          <a:bodyPr wrap="none" rtlCol="0">
            <a:spAutoFit/>
          </a:bodyPr>
          <a:lstStyle/>
          <a:p>
            <a:r>
              <a:rPr lang="en-US" dirty="0"/>
              <a:t>Late bank angle</a:t>
            </a:r>
          </a:p>
        </p:txBody>
      </p:sp>
      <p:sp>
        <p:nvSpPr>
          <p:cNvPr id="11" name="TextBox 10"/>
          <p:cNvSpPr txBox="1"/>
          <p:nvPr/>
        </p:nvSpPr>
        <p:spPr>
          <a:xfrm>
            <a:off x="4905769" y="4319885"/>
            <a:ext cx="1695449" cy="923330"/>
          </a:xfrm>
          <a:prstGeom prst="rect">
            <a:avLst/>
          </a:prstGeom>
          <a:noFill/>
        </p:spPr>
        <p:txBody>
          <a:bodyPr wrap="square" rtlCol="0">
            <a:spAutoFit/>
          </a:bodyPr>
          <a:lstStyle/>
          <a:p>
            <a:pPr algn="r"/>
            <a:r>
              <a:rPr lang="en-US" dirty="0"/>
              <a:t>Velocity at which late bank angle is reached</a:t>
            </a:r>
          </a:p>
        </p:txBody>
      </p:sp>
      <p:cxnSp>
        <p:nvCxnSpPr>
          <p:cNvPr id="8" name="Straight Connector 7"/>
          <p:cNvCxnSpPr/>
          <p:nvPr/>
        </p:nvCxnSpPr>
        <p:spPr>
          <a:xfrm>
            <a:off x="6638925" y="4076700"/>
            <a:ext cx="0" cy="1562100"/>
          </a:xfrm>
          <a:prstGeom prst="line">
            <a:avLst/>
          </a:prstGeom>
          <a:ln w="25400">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623105" y="5089087"/>
            <a:ext cx="1150764" cy="646331"/>
          </a:xfrm>
          <a:prstGeom prst="rect">
            <a:avLst/>
          </a:prstGeom>
          <a:noFill/>
        </p:spPr>
        <p:txBody>
          <a:bodyPr wrap="none" rtlCol="0">
            <a:spAutoFit/>
          </a:bodyPr>
          <a:lstStyle/>
          <a:p>
            <a:r>
              <a:rPr lang="en-US" dirty="0"/>
              <a:t>Heading</a:t>
            </a:r>
          </a:p>
          <a:p>
            <a:r>
              <a:rPr lang="en-US" dirty="0"/>
              <a:t>Alignment</a:t>
            </a:r>
          </a:p>
        </p:txBody>
      </p:sp>
    </p:spTree>
    <p:extLst>
      <p:ext uri="{BB962C8B-B14F-4D97-AF65-F5344CB8AC3E}">
        <p14:creationId xmlns:p14="http://schemas.microsoft.com/office/powerpoint/2010/main" val="2861166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1"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lstStyle/>
          <a:p>
            <a:r>
              <a:rPr lang="en-US" dirty="0"/>
              <a:t>The MSL guidance supported landing at -4.5 km MOLA with a 19.1 km x 6.9 km horizontal error and made the Gale Crater site feasible. The MSL guidance designers admitted that the final entry altitude could not be raised above -1 km MOLA without increasing the horizontal error. </a:t>
            </a:r>
          </a:p>
          <a:p>
            <a:endParaRPr lang="en-US" dirty="0"/>
          </a:p>
          <a:p>
            <a:r>
              <a:rPr lang="en-US" dirty="0"/>
              <a:t>Higher elevation landing is desired for scientific reasons and the horizontal accuracy will have to be as good or better than that achieved by MSL.</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36578453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p:txBody>
          <a:bodyPr/>
          <a:lstStyle/>
          <a:p>
            <a:r>
              <a:rPr lang="en-US" sz="2400" dirty="0"/>
              <a:t>Using the same class of guidance control law (implementable on current hardware), design a longitudinal guidance that </a:t>
            </a:r>
          </a:p>
          <a:p>
            <a:pPr lvl="1"/>
            <a:r>
              <a:rPr lang="en-US" sz="2000" dirty="0"/>
              <a:t>Results in performance (3</a:t>
            </a:r>
            <a:r>
              <a:rPr lang="el-GR" sz="2000" dirty="0"/>
              <a:t>σ</a:t>
            </a:r>
            <a:r>
              <a:rPr lang="en-US" sz="2000" dirty="0"/>
              <a:t> low altitude and 3</a:t>
            </a:r>
            <a:r>
              <a:rPr lang="el-GR" sz="2000" dirty="0"/>
              <a:t>σ </a:t>
            </a:r>
            <a:r>
              <a:rPr lang="en-US" sz="2000" dirty="0"/>
              <a:t>range error) better than ETPC used by MSL/Mars 2020</a:t>
            </a:r>
          </a:p>
          <a:p>
            <a:pPr lvl="1"/>
            <a:endParaRPr lang="en-US" sz="2000" dirty="0"/>
          </a:p>
          <a:p>
            <a:pPr lvl="1"/>
            <a:endParaRPr lang="en-US" sz="2000" dirty="0"/>
          </a:p>
          <a:p>
            <a:pPr lvl="1"/>
            <a:endParaRPr lang="en-US" sz="2000" dirty="0"/>
          </a:p>
          <a:p>
            <a:pPr lvl="1"/>
            <a:endParaRPr lang="en-US" sz="2000" dirty="0"/>
          </a:p>
          <a:p>
            <a:pPr lvl="1"/>
            <a:r>
              <a:rPr lang="en-US" sz="2000" dirty="0"/>
              <a:t>Is faster (by orders of magnitude) to design, specifically by eliminating Monte Carlo in the loop </a:t>
            </a:r>
          </a:p>
          <a:p>
            <a:pPr lvl="1"/>
            <a:r>
              <a:rPr lang="en-US" sz="2000" dirty="0"/>
              <a:t>Has fewer, more intuitive parameters available to trade performance in key variables</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
        <p:nvSpPr>
          <p:cNvPr id="5" name="TextBox 4"/>
          <p:cNvSpPr txBox="1"/>
          <p:nvPr/>
        </p:nvSpPr>
        <p:spPr>
          <a:xfrm>
            <a:off x="1492735" y="3476833"/>
            <a:ext cx="2386630" cy="1200329"/>
          </a:xfrm>
          <a:prstGeom prst="rect">
            <a:avLst/>
          </a:prstGeom>
          <a:noFill/>
          <a:ln>
            <a:solidFill>
              <a:schemeClr val="tx1"/>
            </a:solidFill>
          </a:ln>
        </p:spPr>
        <p:txBody>
          <a:bodyPr wrap="square" rtlCol="0">
            <a:spAutoFit/>
          </a:bodyPr>
          <a:lstStyle/>
          <a:p>
            <a:r>
              <a:rPr lang="en-US" u="sng" dirty="0"/>
              <a:t>Site Elevations (MOLA)</a:t>
            </a:r>
          </a:p>
          <a:p>
            <a:r>
              <a:rPr lang="en-US" dirty="0"/>
              <a:t>MSL:      -4.50 km</a:t>
            </a:r>
          </a:p>
          <a:p>
            <a:r>
              <a:rPr lang="en-US" dirty="0"/>
              <a:t>M2020: -2.56 km</a:t>
            </a:r>
          </a:p>
          <a:p>
            <a:r>
              <a:rPr lang="en-US" dirty="0"/>
              <a:t>Max:          0    km</a:t>
            </a:r>
          </a:p>
        </p:txBody>
      </p:sp>
      <p:sp>
        <p:nvSpPr>
          <p:cNvPr id="6" name="TextBox 5"/>
          <p:cNvSpPr txBox="1"/>
          <p:nvPr/>
        </p:nvSpPr>
        <p:spPr>
          <a:xfrm>
            <a:off x="3989482" y="3476833"/>
            <a:ext cx="2754218" cy="923330"/>
          </a:xfrm>
          <a:prstGeom prst="rect">
            <a:avLst/>
          </a:prstGeom>
          <a:noFill/>
          <a:ln>
            <a:solidFill>
              <a:schemeClr val="tx1"/>
            </a:solidFill>
          </a:ln>
        </p:spPr>
        <p:txBody>
          <a:bodyPr wrap="square" rtlCol="0">
            <a:spAutoFit/>
          </a:bodyPr>
          <a:lstStyle/>
          <a:p>
            <a:r>
              <a:rPr lang="en-US" u="sng" dirty="0"/>
              <a:t>Touchdown Ellipse</a:t>
            </a:r>
          </a:p>
          <a:p>
            <a:r>
              <a:rPr lang="en-US" dirty="0"/>
              <a:t>MSL:      19.1 km x 6.9 km</a:t>
            </a:r>
          </a:p>
          <a:p>
            <a:r>
              <a:rPr lang="en-US" dirty="0"/>
              <a:t>M2020: 11.1 km x 6.4 km</a:t>
            </a:r>
          </a:p>
        </p:txBody>
      </p:sp>
    </p:spTree>
    <p:extLst>
      <p:ext uri="{BB962C8B-B14F-4D97-AF65-F5344CB8AC3E}">
        <p14:creationId xmlns:p14="http://schemas.microsoft.com/office/powerpoint/2010/main" val="121195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p:txBody>
          <a:bodyPr/>
          <a:lstStyle/>
          <a:p>
            <a:r>
              <a:rPr lang="en-US" dirty="0"/>
              <a:t>Formalize the entry guidance objectives as a robust optimal control problem (ROCP) in which uncertainty in the problem data is treated</a:t>
            </a:r>
          </a:p>
          <a:p>
            <a:r>
              <a:rPr lang="en-US" dirty="0"/>
              <a:t>Moment-based statistics are used to quantify the performance</a:t>
            </a:r>
          </a:p>
          <a:p>
            <a:r>
              <a:rPr lang="en-US" dirty="0"/>
              <a:t>By modeling the feedback control law, optimization is performed with respect to the full closed-loop nonlinear dynamics </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
        <p:nvSpPr>
          <p:cNvPr id="5" name="TextBox 4"/>
          <p:cNvSpPr txBox="1"/>
          <p:nvPr/>
        </p:nvSpPr>
        <p:spPr>
          <a:xfrm>
            <a:off x="866776" y="5676898"/>
            <a:ext cx="7886699" cy="830997"/>
          </a:xfrm>
          <a:prstGeom prst="rect">
            <a:avLst/>
          </a:prstGeom>
          <a:noFill/>
        </p:spPr>
        <p:txBody>
          <a:bodyPr wrap="square" rtlCol="0">
            <a:spAutoFit/>
          </a:bodyPr>
          <a:lstStyle/>
          <a:p>
            <a:pPr marL="0" lvl="1"/>
            <a:r>
              <a:rPr lang="en-US" sz="1600" dirty="0"/>
              <a:t>Noyes, C.D., </a:t>
            </a:r>
            <a:r>
              <a:rPr lang="en-US" sz="1600" dirty="0" err="1"/>
              <a:t>Mease</a:t>
            </a:r>
            <a:r>
              <a:rPr lang="en-US" sz="1600" dirty="0"/>
              <a:t>, K.D., </a:t>
            </a:r>
            <a:r>
              <a:rPr lang="en-US" sz="1600" i="1" dirty="0"/>
              <a:t>Mars Entry Guidance for High Elevation via Robust Optimal Control</a:t>
            </a:r>
            <a:r>
              <a:rPr lang="en-US" sz="1600" dirty="0"/>
              <a:t>, Journal of Spacecraft and Rockets, 2021 (submitted for review).</a:t>
            </a:r>
          </a:p>
          <a:p>
            <a:endParaRPr lang="en-US" sz="1400" dirty="0"/>
          </a:p>
        </p:txBody>
      </p:sp>
    </p:spTree>
    <p:extLst>
      <p:ext uri="{BB962C8B-B14F-4D97-AF65-F5344CB8AC3E}">
        <p14:creationId xmlns:p14="http://schemas.microsoft.com/office/powerpoint/2010/main" val="688882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Guidance Control Law</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14:m>
                  <m:oMath xmlns:m="http://schemas.openxmlformats.org/officeDocument/2006/math">
                    <m:f>
                      <m:fPr>
                        <m:ctrlPr>
                          <a:rPr lang="en-US" b="0" i="1" smtClean="0">
                            <a:latin typeface="Cambria Math" panose="02040503050406030204" pitchFamily="18" charset="0"/>
                          </a:rPr>
                        </m:ctrlPr>
                      </m:fPr>
                      <m:num>
                        <m:r>
                          <a:rPr lang="en-US" b="0" i="1" smtClean="0">
                            <a:latin typeface="Cambria Math"/>
                          </a:rPr>
                          <m:t>𝐿</m:t>
                        </m:r>
                      </m:num>
                      <m:den>
                        <m:r>
                          <a:rPr lang="en-US" b="0" i="1" smtClean="0">
                            <a:latin typeface="Cambria Math"/>
                          </a:rPr>
                          <m:t>𝐷</m:t>
                        </m:r>
                      </m:den>
                    </m:f>
                    <m:r>
                      <a:rPr lang="en-US" b="0" i="1" smtClean="0">
                        <a:latin typeface="Cambria Math"/>
                      </a:rPr>
                      <m:t>𝑢</m:t>
                    </m:r>
                    <m:d>
                      <m:dPr>
                        <m:ctrlPr>
                          <a:rPr lang="en-US" b="0" i="1" smtClean="0">
                            <a:latin typeface="Cambria Math" panose="02040503050406030204" pitchFamily="18" charset="0"/>
                          </a:rPr>
                        </m:ctrlPr>
                      </m:dPr>
                      <m:e>
                        <m:r>
                          <a:rPr lang="en-US" b="0" i="1" smtClean="0">
                            <a:latin typeface="Cambria Math"/>
                          </a:rPr>
                          <m:t>𝑣</m:t>
                        </m:r>
                        <m:r>
                          <a:rPr lang="en-US" b="0" i="1" smtClean="0">
                            <a:latin typeface="Cambria Math"/>
                          </a:rPr>
                          <m:t>,</m:t>
                        </m:r>
                        <m:r>
                          <a:rPr lang="en-US" b="0" i="1" smtClean="0">
                            <a:latin typeface="Cambria Math"/>
                          </a:rPr>
                          <m:t>𝑥</m:t>
                        </m:r>
                      </m:e>
                    </m:d>
                    <m:r>
                      <a:rPr lang="en-US" b="0" i="1" smtClean="0">
                        <a:latin typeface="Cambria Math"/>
                      </a:rPr>
                      <m:t>=</m:t>
                    </m:r>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a:rPr>
                                  <m:t>𝐿</m:t>
                                </m:r>
                              </m:num>
                              <m:den>
                                <m:r>
                                  <a:rPr lang="en-US" i="1">
                                    <a:latin typeface="Cambria Math"/>
                                  </a:rPr>
                                  <m:t>𝐷</m:t>
                                </m:r>
                              </m:den>
                            </m:f>
                          </m:e>
                        </m:d>
                      </m:e>
                      <m:sub>
                        <m:r>
                          <a:rPr lang="en-US" b="0" i="1" smtClean="0">
                            <a:latin typeface="Cambria Math"/>
                          </a:rPr>
                          <m:t>𝑟𝑒𝑓</m:t>
                        </m:r>
                      </m:sub>
                    </m:sSub>
                    <m:sSub>
                      <m:sSubPr>
                        <m:ctrlPr>
                          <a:rPr lang="en-US" i="1">
                            <a:latin typeface="Cambria Math" panose="02040503050406030204" pitchFamily="18" charset="0"/>
                          </a:rPr>
                        </m:ctrlPr>
                      </m:sSubPr>
                      <m:e>
                        <m:r>
                          <a:rPr lang="en-US" b="0" i="1" smtClean="0">
                            <a:latin typeface="Cambria Math"/>
                          </a:rPr>
                          <m:t>𝑢</m:t>
                        </m:r>
                      </m:e>
                      <m:sub>
                        <m:r>
                          <a:rPr lang="en-US" i="1">
                            <a:latin typeface="Cambria Math"/>
                          </a:rPr>
                          <m:t>𝑟𝑒𝑓</m:t>
                        </m:r>
                      </m:sub>
                    </m:sSub>
                    <m:r>
                      <a:rPr lang="en-US" b="0" i="1" smtClean="0">
                        <a:latin typeface="Cambria Math"/>
                      </a:rPr>
                      <m:t>+</m:t>
                    </m:r>
                    <m:f>
                      <m:fPr>
                        <m:ctrlPr>
                          <a:rPr lang="en-US" i="1">
                            <a:latin typeface="Cambria Math" panose="02040503050406030204" pitchFamily="18" charset="0"/>
                          </a:rPr>
                        </m:ctrlPr>
                      </m:fPr>
                      <m:num>
                        <m:r>
                          <a:rPr lang="en-US" i="1">
                            <a:latin typeface="Cambria Math"/>
                          </a:rPr>
                          <m:t>𝐿</m:t>
                        </m:r>
                      </m:num>
                      <m:den>
                        <m:r>
                          <a:rPr lang="en-US" i="1">
                            <a:latin typeface="Cambria Math"/>
                          </a:rPr>
                          <m:t>𝐷</m:t>
                        </m:r>
                      </m:den>
                    </m:f>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a:rPr>
                          <m:t>𝑘</m:t>
                        </m:r>
                      </m:e>
                      <m:sub>
                        <m:r>
                          <a:rPr lang="en-US" b="0" i="1" smtClean="0">
                            <a:latin typeface="Cambria Math"/>
                          </a:rPr>
                          <m:t>𝐷</m:t>
                        </m:r>
                      </m:sub>
                    </m:sSub>
                    <m:r>
                      <a:rPr lang="en-US" b="0" i="1" smtClean="0">
                        <a:latin typeface="Cambria Math"/>
                      </a:rPr>
                      <m:t>𝛿</m:t>
                    </m:r>
                    <m:r>
                      <a:rPr lang="en-US" b="0" i="1" smtClean="0">
                        <a:latin typeface="Cambria Math"/>
                      </a:rPr>
                      <m:t>𝐷</m:t>
                    </m:r>
                    <m:r>
                      <a:rPr lang="en-US" b="0" i="1" smtClean="0">
                        <a:latin typeface="Cambria Math"/>
                      </a:rPr>
                      <m:t>+</m:t>
                    </m:r>
                    <m:sSub>
                      <m:sSubPr>
                        <m:ctrlPr>
                          <a:rPr lang="en-US" b="0" i="1" smtClean="0">
                            <a:latin typeface="Cambria Math" panose="02040503050406030204" pitchFamily="18" charset="0"/>
                          </a:rPr>
                        </m:ctrlPr>
                      </m:sSubPr>
                      <m:e>
                        <m:r>
                          <a:rPr lang="en-US" b="0" i="1" smtClean="0">
                            <a:latin typeface="Cambria Math"/>
                          </a:rPr>
                          <m:t>𝑘</m:t>
                        </m:r>
                      </m:e>
                      <m:sub>
                        <m:r>
                          <a:rPr lang="en-US" b="0" i="1" smtClean="0">
                            <a:latin typeface="Cambria Math"/>
                          </a:rPr>
                          <m:t>𝛾</m:t>
                        </m:r>
                      </m:sub>
                    </m:sSub>
                    <m:r>
                      <a:rPr lang="en-US" b="0" i="1" smtClean="0">
                        <a:latin typeface="Cambria Math"/>
                      </a:rPr>
                      <m:t>𝛿𝛾</m:t>
                    </m:r>
                    <m:r>
                      <a:rPr lang="en-US" b="0" i="1" smtClean="0">
                        <a:latin typeface="Cambria Math"/>
                      </a:rPr>
                      <m:t>+</m:t>
                    </m:r>
                    <m:sSub>
                      <m:sSubPr>
                        <m:ctrlPr>
                          <a:rPr lang="en-US" b="0" i="1" smtClean="0">
                            <a:latin typeface="Cambria Math" panose="02040503050406030204" pitchFamily="18" charset="0"/>
                          </a:rPr>
                        </m:ctrlPr>
                      </m:sSubPr>
                      <m:e>
                        <m:r>
                          <a:rPr lang="en-US" b="0" i="1" smtClean="0">
                            <a:latin typeface="Cambria Math"/>
                          </a:rPr>
                          <m:t>𝑘</m:t>
                        </m:r>
                      </m:e>
                      <m:sub>
                        <m:r>
                          <a:rPr lang="en-US" b="0" i="1" smtClean="0">
                            <a:latin typeface="Cambria Math"/>
                          </a:rPr>
                          <m:t>𝑠</m:t>
                        </m:r>
                      </m:sub>
                    </m:sSub>
                    <m:r>
                      <a:rPr lang="en-US" b="0" i="1" smtClean="0">
                        <a:latin typeface="Cambria Math"/>
                      </a:rPr>
                      <m:t>𝛿</m:t>
                    </m:r>
                    <m:r>
                      <a:rPr lang="en-US" b="0" i="1" smtClean="0">
                        <a:latin typeface="Cambria Math"/>
                      </a:rPr>
                      <m:t>𝑠</m:t>
                    </m:r>
                    <m:r>
                      <a:rPr lang="en-US" b="0" i="1" smtClean="0">
                        <a:latin typeface="Cambria Math" panose="02040503050406030204" pitchFamily="18" charset="0"/>
                      </a:rPr>
                      <m:t>)</m:t>
                    </m:r>
                  </m:oMath>
                </a14:m>
                <a:endParaRPr lang="en-US" dirty="0"/>
              </a:p>
              <a:p>
                <a:r>
                  <a:rPr lang="en-US" dirty="0"/>
                  <a:t>Drag is chosen over altitude because it is a measured quantity and the relationship between range and drag is given by the integral</a:t>
                </a:r>
                <a:endParaRPr lang="en-US" i="1" dirty="0">
                  <a:latin typeface="Cambria Math"/>
                </a:endParaRPr>
              </a:p>
              <a:p>
                <a:pPr marL="0" indent="0">
                  <a:buNone/>
                </a:pPr>
                <a14:m>
                  <m:oMathPara xmlns:m="http://schemas.openxmlformats.org/officeDocument/2006/math">
                    <m:oMathParaPr>
                      <m:jc m:val="center"/>
                    </m:oMathParaPr>
                    <m:oMath xmlns:m="http://schemas.openxmlformats.org/officeDocument/2006/math">
                      <m:r>
                        <a:rPr lang="en-US" sz="2400" i="1">
                          <a:latin typeface="Cambria Math"/>
                        </a:rPr>
                        <m:t>𝑠</m:t>
                      </m:r>
                      <m:r>
                        <a:rPr lang="en-US" sz="2400" i="1">
                          <a:latin typeface="Cambria Math"/>
                        </a:rPr>
                        <m:t>=−</m:t>
                      </m:r>
                      <m:nary>
                        <m:naryPr>
                          <m:ctrlPr>
                            <a:rPr lang="en-US" sz="2400" i="1">
                              <a:latin typeface="Cambria Math" panose="02040503050406030204" pitchFamily="18" charset="0"/>
                            </a:rPr>
                          </m:ctrlPr>
                        </m:naryPr>
                        <m:sub>
                          <m:sSub>
                            <m:sSubPr>
                              <m:ctrlPr>
                                <a:rPr lang="en-US" sz="2400" i="1">
                                  <a:latin typeface="Cambria Math" panose="02040503050406030204" pitchFamily="18" charset="0"/>
                                </a:rPr>
                              </m:ctrlPr>
                            </m:sSubPr>
                            <m:e>
                              <m:r>
                                <m:rPr>
                                  <m:brk m:alnAt="23"/>
                                </m:rPr>
                                <a:rPr lang="en-US" sz="2400" i="1">
                                  <a:latin typeface="Cambria Math"/>
                                </a:rPr>
                                <m:t>𝐸</m:t>
                              </m:r>
                            </m:e>
                            <m:sub>
                              <m:r>
                                <m:rPr>
                                  <m:brk m:alnAt="23"/>
                                </m:rPr>
                                <a:rPr lang="en-US" sz="2400" i="1">
                                  <a:latin typeface="Cambria Math"/>
                                </a:rPr>
                                <m:t>0</m:t>
                              </m:r>
                            </m:sub>
                          </m:sSub>
                        </m:sub>
                        <m:sup>
                          <m:sSub>
                            <m:sSubPr>
                              <m:ctrlPr>
                                <a:rPr lang="en-US" sz="2400" i="1">
                                  <a:latin typeface="Cambria Math" panose="02040503050406030204" pitchFamily="18" charset="0"/>
                                </a:rPr>
                              </m:ctrlPr>
                            </m:sSubPr>
                            <m:e>
                              <m:r>
                                <a:rPr lang="en-US" sz="2400" i="1">
                                  <a:latin typeface="Cambria Math"/>
                                </a:rPr>
                                <m:t>𝐸</m:t>
                              </m:r>
                            </m:e>
                            <m:sub>
                              <m:r>
                                <a:rPr lang="en-US" sz="2400" i="1">
                                  <a:latin typeface="Cambria Math"/>
                                </a:rPr>
                                <m:t>𝑓</m:t>
                              </m:r>
                            </m:sub>
                          </m:sSub>
                        </m:sup>
                        <m:e>
                          <m:r>
                            <a:rPr lang="en-US" sz="2400" i="1">
                              <a:latin typeface="Cambria Math"/>
                            </a:rPr>
                            <m:t> </m:t>
                          </m:r>
                          <m:f>
                            <m:fPr>
                              <m:ctrlPr>
                                <a:rPr lang="en-US" sz="2400" i="1">
                                  <a:latin typeface="Cambria Math" panose="02040503050406030204" pitchFamily="18" charset="0"/>
                                </a:rPr>
                              </m:ctrlPr>
                            </m:fPr>
                            <m:num>
                              <m:r>
                                <a:rPr lang="en-US" sz="2400" i="1">
                                  <a:latin typeface="Cambria Math"/>
                                </a:rPr>
                                <m:t>𝑐𝑜𝑠</m:t>
                              </m:r>
                              <m:r>
                                <a:rPr lang="en-US" sz="2400" i="1">
                                  <a:latin typeface="Cambria Math"/>
                                </a:rPr>
                                <m:t>𝛾</m:t>
                              </m:r>
                            </m:num>
                            <m:den>
                              <m:r>
                                <a:rPr lang="en-US" sz="2400" i="1">
                                  <a:latin typeface="Cambria Math"/>
                                </a:rPr>
                                <m:t>𝐷</m:t>
                              </m:r>
                            </m:den>
                          </m:f>
                          <m:r>
                            <a:rPr lang="en-US" sz="2400" i="1">
                              <a:latin typeface="Cambria Math"/>
                            </a:rPr>
                            <m:t>𝑑𝐸</m:t>
                          </m:r>
                        </m:e>
                      </m:nary>
                    </m:oMath>
                  </m:oMathPara>
                </a14:m>
                <a:endParaRPr lang="en-US" i="1" dirty="0">
                  <a:latin typeface="Cambria Math"/>
                </a:endParaRPr>
              </a:p>
              <a:p>
                <a14:m>
                  <m:oMath xmlns:m="http://schemas.openxmlformats.org/officeDocument/2006/math">
                    <m:sSub>
                      <m:sSubPr>
                        <m:ctrlPr>
                          <a:rPr lang="en-US" i="1">
                            <a:latin typeface="Cambria Math" panose="02040503050406030204" pitchFamily="18" charset="0"/>
                          </a:rPr>
                        </m:ctrlPr>
                      </m:sSubPr>
                      <m:e>
                        <m:r>
                          <a:rPr lang="en-US" i="1">
                            <a:latin typeface="Cambria Math"/>
                          </a:rPr>
                          <m:t>𝑢</m:t>
                        </m:r>
                      </m:e>
                      <m:sub>
                        <m:r>
                          <a:rPr lang="en-US" i="1">
                            <a:latin typeface="Cambria Math"/>
                          </a:rPr>
                          <m:t>𝑚𝑖𝑛</m:t>
                        </m:r>
                      </m:sub>
                    </m:sSub>
                    <m:r>
                      <a:rPr lang="en-US" i="1">
                        <a:latin typeface="Cambria Math"/>
                      </a:rPr>
                      <m:t>≤</m:t>
                    </m:r>
                    <m:sSub>
                      <m:sSubPr>
                        <m:ctrlPr>
                          <a:rPr lang="en-US" b="0" i="1" smtClean="0">
                            <a:latin typeface="Cambria Math" panose="02040503050406030204" pitchFamily="18" charset="0"/>
                          </a:rPr>
                        </m:ctrlPr>
                      </m:sSubPr>
                      <m:e>
                        <m:r>
                          <a:rPr lang="en-US" i="1">
                            <a:latin typeface="Cambria Math"/>
                          </a:rPr>
                          <m:t>𝑢</m:t>
                        </m:r>
                      </m:e>
                      <m:sub>
                        <m:r>
                          <a:rPr lang="en-US" b="0" i="1" smtClean="0">
                            <a:latin typeface="Cambria Math"/>
                          </a:rPr>
                          <m:t>𝑟𝑒𝑓</m:t>
                        </m:r>
                      </m:sub>
                    </m:sSub>
                    <m:r>
                      <a:rPr lang="en-US" i="1">
                        <a:latin typeface="Cambria Math"/>
                      </a:rPr>
                      <m:t>≤</m:t>
                    </m:r>
                    <m:sSub>
                      <m:sSubPr>
                        <m:ctrlPr>
                          <a:rPr lang="en-US" i="1">
                            <a:latin typeface="Cambria Math" panose="02040503050406030204" pitchFamily="18" charset="0"/>
                          </a:rPr>
                        </m:ctrlPr>
                      </m:sSubPr>
                      <m:e>
                        <m:r>
                          <a:rPr lang="en-US" i="1">
                            <a:latin typeface="Cambria Math"/>
                          </a:rPr>
                          <m:t>𝑢</m:t>
                        </m:r>
                      </m:e>
                      <m:sub>
                        <m:r>
                          <a:rPr lang="en-US" i="1">
                            <a:latin typeface="Cambria Math"/>
                          </a:rPr>
                          <m:t>𝑚𝑎𝑥</m:t>
                        </m:r>
                      </m:sub>
                    </m:sSub>
                  </m:oMath>
                </a14:m>
                <a:r>
                  <a:rPr lang="en-US" dirty="0"/>
                  <a:t> imposed by optimization process</a:t>
                </a:r>
                <a:endParaRPr lang="en-US" b="0" i="1" dirty="0">
                  <a:latin typeface="Cambria Math"/>
                </a:endParaRPr>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a:rPr>
                          <m:t>𝑢</m:t>
                        </m:r>
                      </m:e>
                      <m:sub>
                        <m:r>
                          <a:rPr lang="en-US" b="0" i="1" smtClean="0">
                            <a:latin typeface="Cambria Math"/>
                          </a:rPr>
                          <m:t>𝑚𝑖𝑛</m:t>
                        </m:r>
                      </m:sub>
                    </m:sSub>
                    <m:r>
                      <a:rPr lang="en-US" b="0" i="1" smtClean="0">
                        <a:latin typeface="Cambria Math"/>
                      </a:rPr>
                      <m:t>≤</m:t>
                    </m:r>
                    <m:r>
                      <a:rPr lang="en-US" b="0" i="1" smtClean="0">
                        <a:latin typeface="Cambria Math"/>
                      </a:rPr>
                      <m:t>𝑢</m:t>
                    </m:r>
                    <m:r>
                      <a:rPr lang="en-US" b="0" i="1" smtClean="0">
                        <a:latin typeface="Cambria Math"/>
                      </a:rPr>
                      <m:t>≤</m:t>
                    </m:r>
                    <m:sSub>
                      <m:sSubPr>
                        <m:ctrlPr>
                          <a:rPr lang="en-US" b="0" i="1" smtClean="0">
                            <a:latin typeface="Cambria Math" panose="02040503050406030204" pitchFamily="18" charset="0"/>
                          </a:rPr>
                        </m:ctrlPr>
                      </m:sSubPr>
                      <m:e>
                        <m:r>
                          <a:rPr lang="en-US" b="0" i="1" smtClean="0">
                            <a:latin typeface="Cambria Math"/>
                          </a:rPr>
                          <m:t>𝑢</m:t>
                        </m:r>
                      </m:e>
                      <m:sub>
                        <m:r>
                          <a:rPr lang="en-US" b="0" i="1" smtClean="0">
                            <a:latin typeface="Cambria Math"/>
                          </a:rPr>
                          <m:t>𝑚𝑎𝑥</m:t>
                        </m:r>
                      </m:sub>
                    </m:sSub>
                  </m:oMath>
                </a14:m>
                <a:r>
                  <a:rPr lang="en-US" dirty="0"/>
                  <a:t> imposed by saturation function</a:t>
                </a:r>
              </a:p>
              <a:p>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1391" b="-1821"/>
                </a:stretch>
              </a:blipFill>
            </p:spPr>
            <p:txBody>
              <a:bodyPr/>
              <a:lstStyle/>
              <a:p>
                <a:r>
                  <a:rPr lang="en-US">
                    <a:noFill/>
                  </a:rPr>
                  <a:t> </a:t>
                </a:r>
              </a:p>
            </p:txBody>
          </p:sp>
        </mc:Fallback>
      </mc:AlternateContent>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2224329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Index</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endParaRPr lang="en-US" b="0" i="1" dirty="0">
                  <a:latin typeface="Cambria Math"/>
                </a:endParaRPr>
              </a:p>
              <a:p>
                <a:endParaRPr lang="en-US" i="1" dirty="0">
                  <a:latin typeface="Cambria Math"/>
                </a:endParaRPr>
              </a:p>
              <a:p>
                <a14:m>
                  <m:oMath xmlns:m="http://schemas.openxmlformats.org/officeDocument/2006/math">
                    <m:func>
                      <m:funcPr>
                        <m:ctrlPr>
                          <a:rPr lang="en-US" b="0" i="1" smtClean="0">
                            <a:latin typeface="Cambria Math" panose="02040503050406030204" pitchFamily="18" charset="0"/>
                          </a:rPr>
                        </m:ctrlPr>
                      </m:funcPr>
                      <m:fName>
                        <m:r>
                          <m:rPr>
                            <m:sty m:val="p"/>
                          </m:rPr>
                          <a:rPr lang="en-US" b="0" i="0" smtClean="0">
                            <a:latin typeface="Cambria Math"/>
                          </a:rPr>
                          <m:t>min</m:t>
                        </m:r>
                      </m:fName>
                      <m:e>
                        <m:r>
                          <a:rPr lang="en-US" b="0" i="1" smtClean="0">
                            <a:latin typeface="Cambria Math"/>
                          </a:rPr>
                          <m:t>𝐽</m:t>
                        </m:r>
                      </m:e>
                    </m:func>
                    <m:r>
                      <a:rPr lang="en-US" b="0" i="1" smtClean="0">
                        <a:latin typeface="Cambria Math" panose="02040503050406030204" pitchFamily="18" charset="0"/>
                      </a:rPr>
                      <m:t>=</m:t>
                    </m:r>
                    <m:r>
                      <a:rPr lang="en-US" b="0" i="1" smtClean="0">
                        <a:latin typeface="Cambria Math"/>
                      </a:rPr>
                      <m:t>−</m:t>
                    </m:r>
                    <m:acc>
                      <m:accPr>
                        <m:chr m:val="̅"/>
                        <m:ctrlPr>
                          <a:rPr lang="en-US" b="0" i="1" smtClean="0">
                            <a:latin typeface="Cambria Math" panose="02040503050406030204" pitchFamily="18" charset="0"/>
                          </a:rPr>
                        </m:ctrlPr>
                      </m:accPr>
                      <m:e>
                        <m:r>
                          <a:rPr lang="en-US" b="0" i="1" smtClean="0">
                            <a:latin typeface="Cambria Math"/>
                          </a:rPr>
                          <m:t>h</m:t>
                        </m:r>
                      </m:e>
                    </m:acc>
                    <m:r>
                      <a:rPr lang="en-US" i="1">
                        <a:latin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a:rPr>
                          <m:t>𝑤</m:t>
                        </m:r>
                      </m:e>
                      <m:sub>
                        <m:r>
                          <a:rPr lang="en-US" i="1">
                            <a:latin typeface="Cambria Math"/>
                          </a:rPr>
                          <m:t>h</m:t>
                        </m:r>
                      </m:sub>
                    </m:sSub>
                    <m:sSub>
                      <m:sSubPr>
                        <m:ctrlPr>
                          <a:rPr lang="en-US" i="1">
                            <a:latin typeface="Cambria Math" panose="02040503050406030204" pitchFamily="18" charset="0"/>
                          </a:rPr>
                        </m:ctrlPr>
                      </m:sSubPr>
                      <m:e>
                        <m:r>
                          <a:rPr lang="en-US" i="1">
                            <a:latin typeface="Cambria Math"/>
                          </a:rPr>
                          <m:t>𝜎</m:t>
                        </m:r>
                      </m:e>
                      <m:sub>
                        <m:r>
                          <a:rPr lang="en-US" i="1">
                            <a:latin typeface="Cambria Math"/>
                          </a:rPr>
                          <m:t>h</m:t>
                        </m:r>
                      </m:sub>
                    </m:sSub>
                    <m:r>
                      <a:rPr lang="en-US" i="1">
                        <a:latin typeface="Cambria Math"/>
                      </a:rPr>
                      <m:t>+</m:t>
                    </m:r>
                    <m:sSub>
                      <m:sSubPr>
                        <m:ctrlPr>
                          <a:rPr lang="en-US" i="1">
                            <a:latin typeface="Cambria Math" panose="02040503050406030204" pitchFamily="18" charset="0"/>
                          </a:rPr>
                        </m:ctrlPr>
                      </m:sSubPr>
                      <m:e>
                        <m:r>
                          <a:rPr lang="en-US" i="1">
                            <a:latin typeface="Cambria Math"/>
                          </a:rPr>
                          <m:t>𝑤</m:t>
                        </m:r>
                      </m:e>
                      <m:sub>
                        <m:r>
                          <a:rPr lang="en-US" i="1">
                            <a:latin typeface="Cambria Math"/>
                          </a:rPr>
                          <m:t>𝑠</m:t>
                        </m:r>
                      </m:sub>
                    </m:sSub>
                    <m:sSub>
                      <m:sSubPr>
                        <m:ctrlPr>
                          <a:rPr lang="en-US" i="1">
                            <a:latin typeface="Cambria Math" panose="02040503050406030204" pitchFamily="18" charset="0"/>
                          </a:rPr>
                        </m:ctrlPr>
                      </m:sSubPr>
                      <m:e>
                        <m:r>
                          <a:rPr lang="en-US" i="1">
                            <a:latin typeface="Cambria Math"/>
                          </a:rPr>
                          <m:t>𝜎</m:t>
                        </m:r>
                      </m:e>
                      <m:sub>
                        <m:r>
                          <a:rPr lang="en-US" i="1">
                            <a:latin typeface="Cambria Math"/>
                          </a:rPr>
                          <m:t>𝑠</m:t>
                        </m:r>
                      </m:sub>
                    </m:sSub>
                  </m:oMath>
                </a14:m>
                <a:endParaRPr lang="en-US" dirty="0"/>
              </a:p>
              <a:p>
                <a:endParaRPr lang="en-US" dirty="0"/>
              </a:p>
              <a:p>
                <a:endParaRPr lang="en-US" dirty="0"/>
              </a:p>
              <a:p>
                <a:r>
                  <a:rPr lang="en-US" dirty="0"/>
                  <a:t>In practice J is reformulated as a running (Lagrange) cost in order for the DDP algorithm to be applied</a:t>
                </a:r>
              </a:p>
              <a:p>
                <a14:m>
                  <m:oMath xmlns:m="http://schemas.openxmlformats.org/officeDocument/2006/math">
                    <m:r>
                      <a:rPr lang="en-US" b="0" i="1" smtClean="0">
                        <a:latin typeface="Cambria Math" panose="02040503050406030204" pitchFamily="18" charset="0"/>
                      </a:rPr>
                      <m:t>𝐽</m:t>
                    </m:r>
                    <m:r>
                      <a:rPr lang="en-US" b="0" i="1" smtClean="0">
                        <a:latin typeface="Cambria Math" panose="02040503050406030204" pitchFamily="18" charset="0"/>
                      </a:rPr>
                      <m:t>=</m:t>
                    </m:r>
                    <m:r>
                      <a:rPr lang="en-US" b="0" i="1" smtClean="0">
                        <a:latin typeface="Cambria Math" panose="02040503050406030204" pitchFamily="18" charset="0"/>
                      </a:rPr>
                      <m:t>𝐽</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0</m:t>
                            </m:r>
                          </m:sub>
                        </m:sSub>
                      </m:e>
                    </m:d>
                    <m:r>
                      <a:rPr lang="en-US" b="0" i="1" smtClean="0">
                        <a:latin typeface="Cambria Math" panose="02040503050406030204" pitchFamily="18" charset="0"/>
                      </a:rPr>
                      <m:t>+∫</m:t>
                    </m:r>
                    <m:acc>
                      <m:accPr>
                        <m:chr m:val="̇"/>
                        <m:ctrlPr>
                          <a:rPr lang="en-US" b="0" i="1" smtClean="0">
                            <a:latin typeface="Cambria Math" panose="02040503050406030204" pitchFamily="18" charset="0"/>
                          </a:rPr>
                        </m:ctrlPr>
                      </m:accPr>
                      <m:e>
                        <m:r>
                          <a:rPr lang="en-US" i="1">
                            <a:latin typeface="Cambria Math" panose="02040503050406030204" pitchFamily="18" charset="0"/>
                          </a:rPr>
                          <m:t>𝐽</m:t>
                        </m:r>
                      </m:e>
                    </m:acc>
                    <m:r>
                      <a:rPr lang="en-US" b="0" i="1" smtClean="0">
                        <a:latin typeface="Cambria Math" panose="02040503050406030204" pitchFamily="18" charset="0"/>
                      </a:rPr>
                      <m:t> </m:t>
                    </m:r>
                    <m:r>
                      <a:rPr lang="en-US" b="0" i="1" smtClean="0">
                        <a:latin typeface="Cambria Math" panose="02040503050406030204" pitchFamily="18" charset="0"/>
                      </a:rPr>
                      <m:t>𝑑𝑡</m:t>
                    </m:r>
                    <m:r>
                      <a:rPr lang="en-US" b="0" i="1" smtClean="0">
                        <a:latin typeface="Cambria Math" panose="02040503050406030204" pitchFamily="18" charset="0"/>
                      </a:rPr>
                      <m:t> </m:t>
                    </m:r>
                  </m:oMath>
                </a14:m>
                <a:endParaRPr lang="en-US" dirty="0"/>
              </a:p>
              <a:p>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391" r="-2550"/>
                </a:stretch>
              </a:blipFill>
            </p:spPr>
            <p:txBody>
              <a:bodyPr/>
              <a:lstStyle/>
              <a:p>
                <a:r>
                  <a:rPr lang="en-US">
                    <a:noFill/>
                  </a:rPr>
                  <a:t> </a:t>
                </a:r>
              </a:p>
            </p:txBody>
          </p:sp>
        </mc:Fallback>
      </mc:AlternateContent>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grpSp>
        <p:nvGrpSpPr>
          <p:cNvPr id="13" name="Group 12"/>
          <p:cNvGrpSpPr/>
          <p:nvPr/>
        </p:nvGrpSpPr>
        <p:grpSpPr>
          <a:xfrm>
            <a:off x="1581150" y="1697039"/>
            <a:ext cx="2209800" cy="1065206"/>
            <a:chOff x="1581150" y="1697039"/>
            <a:chExt cx="2209800" cy="1065206"/>
          </a:xfrm>
        </p:grpSpPr>
        <p:sp>
          <p:nvSpPr>
            <p:cNvPr id="7" name="Left Brace 6"/>
            <p:cNvSpPr/>
            <p:nvPr/>
          </p:nvSpPr>
          <p:spPr>
            <a:xfrm rot="5400000">
              <a:off x="2371725" y="2371720"/>
              <a:ext cx="304800" cy="476250"/>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p:cNvSpPr txBox="1"/>
            <p:nvPr/>
          </p:nvSpPr>
          <p:spPr>
            <a:xfrm>
              <a:off x="1581150" y="1697039"/>
              <a:ext cx="2209800" cy="646331"/>
            </a:xfrm>
            <a:prstGeom prst="rect">
              <a:avLst/>
            </a:prstGeom>
            <a:noFill/>
          </p:spPr>
          <p:txBody>
            <a:bodyPr wrap="square" rtlCol="0">
              <a:spAutoFit/>
            </a:bodyPr>
            <a:lstStyle/>
            <a:p>
              <a:r>
                <a:rPr lang="en-US" dirty="0"/>
                <a:t>Raise the entire altitude distribution</a:t>
              </a:r>
            </a:p>
          </p:txBody>
        </p:sp>
      </p:grpSp>
      <p:grpSp>
        <p:nvGrpSpPr>
          <p:cNvPr id="14" name="Group 13"/>
          <p:cNvGrpSpPr/>
          <p:nvPr/>
        </p:nvGrpSpPr>
        <p:grpSpPr>
          <a:xfrm>
            <a:off x="2828925" y="3314695"/>
            <a:ext cx="3000375" cy="970865"/>
            <a:chOff x="2828925" y="3314695"/>
            <a:chExt cx="3000375" cy="970865"/>
          </a:xfrm>
        </p:grpSpPr>
        <p:sp>
          <p:nvSpPr>
            <p:cNvPr id="9" name="Left Brace 8"/>
            <p:cNvSpPr/>
            <p:nvPr/>
          </p:nvSpPr>
          <p:spPr>
            <a:xfrm rot="16200000">
              <a:off x="3952875" y="2505070"/>
              <a:ext cx="304800" cy="1924050"/>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2828925" y="3639229"/>
              <a:ext cx="3000375" cy="646331"/>
            </a:xfrm>
            <a:prstGeom prst="rect">
              <a:avLst/>
            </a:prstGeom>
            <a:noFill/>
          </p:spPr>
          <p:txBody>
            <a:bodyPr wrap="square" rtlCol="0">
              <a:spAutoFit/>
            </a:bodyPr>
            <a:lstStyle/>
            <a:p>
              <a:r>
                <a:rPr lang="en-US" dirty="0"/>
                <a:t>Reduce terminal dispersions in altitude and range</a:t>
              </a:r>
            </a:p>
          </p:txBody>
        </p:sp>
      </p:grpSp>
    </p:spTree>
    <p:extLst>
      <p:ext uri="{BB962C8B-B14F-4D97-AF65-F5344CB8AC3E}">
        <p14:creationId xmlns:p14="http://schemas.microsoft.com/office/powerpoint/2010/main" val="223832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079157"/>
            <a:ext cx="7886700" cy="611532"/>
          </a:xfrm>
        </p:spPr>
        <p:txBody>
          <a:bodyPr/>
          <a:lstStyle/>
          <a:p>
            <a:r>
              <a:rPr lang="en-US" dirty="0"/>
              <a:t>Numerical Solution Approach	</a:t>
            </a:r>
          </a:p>
        </p:txBody>
      </p:sp>
      <p:sp>
        <p:nvSpPr>
          <p:cNvPr id="3" name="Content Placeholder 2"/>
          <p:cNvSpPr>
            <a:spLocks noGrp="1"/>
          </p:cNvSpPr>
          <p:nvPr>
            <p:ph idx="1"/>
          </p:nvPr>
        </p:nvSpPr>
        <p:spPr/>
        <p:txBody>
          <a:bodyPr/>
          <a:lstStyle/>
          <a:p>
            <a:r>
              <a:rPr lang="en-US" sz="2400" dirty="0"/>
              <a:t>Initial attempts involved linear covariance propagation and off-the-shelf optimal control software (GPOPS-II)</a:t>
            </a:r>
          </a:p>
          <a:p>
            <a:pPr lvl="1"/>
            <a:r>
              <a:rPr lang="en-US" sz="2000" dirty="0"/>
              <a:t>Increasingly difficult as problem dimension increases</a:t>
            </a:r>
          </a:p>
          <a:p>
            <a:pPr lvl="1"/>
            <a:r>
              <a:rPr lang="en-US" sz="2000" dirty="0"/>
              <a:t>ROCP literature notes the difficulties as well, low # of time </a:t>
            </a:r>
            <a:r>
              <a:rPr lang="en-US" sz="2000" dirty="0" err="1"/>
              <a:t>discretizations</a:t>
            </a:r>
            <a:r>
              <a:rPr lang="en-US" sz="2000" dirty="0"/>
              <a:t> (N=10-20) are often applied to cope</a:t>
            </a:r>
          </a:p>
          <a:p>
            <a:r>
              <a:rPr lang="en-US" sz="2400" dirty="0"/>
              <a:t>Robust optimal control problem is converted into a larger deterministic problem via the unscented transform</a:t>
            </a:r>
          </a:p>
          <a:p>
            <a:r>
              <a:rPr lang="en-US" sz="2400" dirty="0"/>
              <a:t>The deterministic problem is solved via control-limited differential dynamic programming </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3245871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Unscented Transform</a:t>
            </a:r>
          </a:p>
        </p:txBody>
      </p:sp>
      <p:sp>
        <p:nvSpPr>
          <p:cNvPr id="3" name="Content Placeholder 2"/>
          <p:cNvSpPr>
            <a:spLocks noGrp="1"/>
          </p:cNvSpPr>
          <p:nvPr>
            <p:ph idx="1"/>
          </p:nvPr>
        </p:nvSpPr>
        <p:spPr/>
        <p:txBody>
          <a:bodyPr/>
          <a:lstStyle/>
          <a:p>
            <a:r>
              <a:rPr lang="en-US" dirty="0"/>
              <a:t>Constructs mean and variance from transformed “sigma points” rather than propagate moments directly</a:t>
            </a:r>
          </a:p>
          <a:p>
            <a:r>
              <a:rPr lang="en-US" dirty="0"/>
              <a:t>Uses the full nonlinear dynamics</a:t>
            </a:r>
          </a:p>
          <a:p>
            <a:r>
              <a:rPr lang="en-US" dirty="0"/>
              <a:t>For a ROCP with n uncertainties, there are 2n+1 sigma points and the resulting deterministic OCP features (2n+1)n state variables</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2901871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Unscented Transform </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38522" y="1825625"/>
            <a:ext cx="6866955" cy="4351338"/>
          </a:xfrm>
        </p:spPr>
      </p:pic>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
        <p:nvSpPr>
          <p:cNvPr id="6" name="Oval 5"/>
          <p:cNvSpPr/>
          <p:nvPr/>
        </p:nvSpPr>
        <p:spPr>
          <a:xfrm>
            <a:off x="4752975" y="2993682"/>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p:cNvSpPr/>
          <p:nvPr/>
        </p:nvSpPr>
        <p:spPr>
          <a:xfrm>
            <a:off x="4581525" y="2603157"/>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p:cNvSpPr/>
          <p:nvPr/>
        </p:nvSpPr>
        <p:spPr>
          <a:xfrm>
            <a:off x="4391025" y="3124200"/>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4010025" y="3336582"/>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p:cNvSpPr/>
          <p:nvPr/>
        </p:nvSpPr>
        <p:spPr>
          <a:xfrm>
            <a:off x="4241457" y="3669957"/>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5384457" y="5517807"/>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p:cNvSpPr/>
          <p:nvPr/>
        </p:nvSpPr>
        <p:spPr>
          <a:xfrm>
            <a:off x="3812832" y="4412907"/>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p:nvSpPr>
        <p:spPr>
          <a:xfrm>
            <a:off x="3584232" y="4641507"/>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4644853" y="5568263"/>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4244803" y="5044388"/>
            <a:ext cx="101943" cy="1019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0639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1079157"/>
            <a:ext cx="8006195" cy="611532"/>
          </a:xfrm>
        </p:spPr>
        <p:txBody>
          <a:bodyPr/>
          <a:lstStyle/>
          <a:p>
            <a:r>
              <a:rPr lang="en-US" dirty="0"/>
              <a:t>Differential Dynamic Programming</a:t>
            </a:r>
          </a:p>
        </p:txBody>
      </p:sp>
      <p:sp>
        <p:nvSpPr>
          <p:cNvPr id="3" name="Content Placeholder 2"/>
          <p:cNvSpPr>
            <a:spLocks noGrp="1"/>
          </p:cNvSpPr>
          <p:nvPr>
            <p:ph idx="1"/>
          </p:nvPr>
        </p:nvSpPr>
        <p:spPr>
          <a:xfrm>
            <a:off x="628650" y="1825625"/>
            <a:ext cx="8006194" cy="4351338"/>
          </a:xfrm>
        </p:spPr>
        <p:txBody>
          <a:bodyPr/>
          <a:lstStyle/>
          <a:p>
            <a:r>
              <a:rPr lang="en-US" sz="2400" dirty="0"/>
              <a:t>Based on Bellman’s Principle of Optimality </a:t>
            </a:r>
          </a:p>
          <a:p>
            <a:r>
              <a:rPr lang="en-US" sz="2400" dirty="0"/>
              <a:t>Solves N small problems (quadratic programs in m control variables) compared to nonlinear programming methods (e.g. SQP) that solve a single large-scale problem across N time points, n state variables, and m controls </a:t>
            </a:r>
          </a:p>
          <a:p>
            <a:r>
              <a:rPr lang="en-US" sz="2400" dirty="0"/>
              <a:t>Our particular problem results in 78 state variables; DDP solves the OCP in &lt; 5 min (on average) and is insensitive to the trajectory used to initialize the optimization</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3973772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t>Entry, Descent, and Landing Introduction </a:t>
            </a:r>
          </a:p>
          <a:p>
            <a:r>
              <a:rPr lang="en-US" dirty="0"/>
              <a:t>Motivation</a:t>
            </a:r>
          </a:p>
          <a:p>
            <a:r>
              <a:rPr lang="en-US" dirty="0"/>
              <a:t>Chute-Based EDL Guidance</a:t>
            </a:r>
          </a:p>
          <a:p>
            <a:pPr lvl="1"/>
            <a:r>
              <a:rPr lang="en-US" dirty="0"/>
              <a:t>Contributions</a:t>
            </a:r>
          </a:p>
          <a:p>
            <a:pPr lvl="1"/>
            <a:r>
              <a:rPr lang="en-US" dirty="0"/>
              <a:t>Main Results</a:t>
            </a:r>
          </a:p>
          <a:p>
            <a:r>
              <a:rPr lang="en-US" dirty="0"/>
              <a:t>SRP-Based EDL Guidance</a:t>
            </a:r>
          </a:p>
          <a:p>
            <a:r>
              <a:rPr lang="en-US" dirty="0"/>
              <a:t>Conclusions</a:t>
            </a:r>
          </a:p>
          <a:p>
            <a:r>
              <a:rPr lang="en-US" dirty="0"/>
              <a:t>Future Work</a:t>
            </a:r>
          </a:p>
          <a:p>
            <a:r>
              <a:rPr lang="en-US" dirty="0"/>
              <a:t>Questions and Discussion </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1847376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descr="E:\Documents\EDL\Documents\Mars_topograph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1600" y="4067845"/>
            <a:ext cx="5342400" cy="27216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825625"/>
                <a:ext cx="8515350" cy="3148672"/>
              </a:xfrm>
            </p:spPr>
            <p:txBody>
              <a:bodyPr/>
              <a:lstStyle/>
              <a:p>
                <a:r>
                  <a:rPr lang="en-US" sz="2400" dirty="0"/>
                  <a:t>Solving the ROCP for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a:rPr>
                          <m:t>𝑤</m:t>
                        </m:r>
                      </m:e>
                      <m:sub>
                        <m:r>
                          <a:rPr lang="en-US" sz="2400" b="0" i="1" smtClean="0">
                            <a:latin typeface="Cambria Math"/>
                          </a:rPr>
                          <m:t>h</m:t>
                        </m:r>
                      </m:sub>
                    </m:sSub>
                    <m:r>
                      <a:rPr lang="en-US" sz="2400" b="0" i="1" smtClean="0">
                        <a:latin typeface="Cambria Math"/>
                      </a:rPr>
                      <m:t>=</m:t>
                    </m:r>
                    <m:sSub>
                      <m:sSubPr>
                        <m:ctrlPr>
                          <a:rPr lang="en-US" sz="2400" b="0" i="1" smtClean="0">
                            <a:latin typeface="Cambria Math" panose="02040503050406030204" pitchFamily="18" charset="0"/>
                          </a:rPr>
                        </m:ctrlPr>
                      </m:sSubPr>
                      <m:e>
                        <m:r>
                          <a:rPr lang="en-US" sz="2400" b="0" i="1" smtClean="0">
                            <a:latin typeface="Cambria Math"/>
                          </a:rPr>
                          <m:t>𝑤</m:t>
                        </m:r>
                      </m:e>
                      <m:sub>
                        <m:r>
                          <a:rPr lang="en-US" sz="2400" b="0" i="1" smtClean="0">
                            <a:latin typeface="Cambria Math"/>
                          </a:rPr>
                          <m:t>𝑠</m:t>
                        </m:r>
                      </m:sub>
                    </m:sSub>
                    <m:r>
                      <a:rPr lang="en-US" sz="2400" b="0" i="1" smtClean="0">
                        <a:latin typeface="Cambria Math"/>
                      </a:rPr>
                      <m:t>=1</m:t>
                    </m:r>
                  </m:oMath>
                </a14:m>
                <a:r>
                  <a:rPr lang="en-US" sz="2400" dirty="0"/>
                  <a:t> for an MSL-class vehicle yields</a:t>
                </a:r>
              </a:p>
              <a:p>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a:rPr>
                          <m:t>3</m:t>
                        </m:r>
                        <m:r>
                          <a:rPr lang="en-US" sz="2400" b="0" i="1" smtClean="0">
                            <a:latin typeface="Cambria Math"/>
                          </a:rPr>
                          <m:t>𝜎</m:t>
                        </m:r>
                      </m:e>
                      <m:sub>
                        <m:r>
                          <a:rPr lang="en-US" sz="2400" b="0" i="1" smtClean="0">
                            <a:latin typeface="Cambria Math"/>
                          </a:rPr>
                          <m:t>𝑠</m:t>
                        </m:r>
                      </m:sub>
                    </m:sSub>
                    <m:r>
                      <a:rPr lang="en-US" sz="2400" b="0" i="1" smtClean="0">
                        <a:latin typeface="Cambria Math"/>
                      </a:rPr>
                      <m:t>=3.2</m:t>
                    </m:r>
                  </m:oMath>
                </a14:m>
                <a:r>
                  <a:rPr lang="en-US" sz="2400" dirty="0"/>
                  <a:t> km (compare to MSL/M2020 ~ 7 km)</a:t>
                </a:r>
              </a:p>
              <a:p>
                <a14:m>
                  <m:oMath xmlns:m="http://schemas.openxmlformats.org/officeDocument/2006/math">
                    <m:sSub>
                      <m:sSubPr>
                        <m:ctrlPr>
                          <a:rPr lang="en-US" sz="2400" i="1">
                            <a:latin typeface="Cambria Math" panose="02040503050406030204" pitchFamily="18" charset="0"/>
                          </a:rPr>
                        </m:ctrlPr>
                      </m:sSubPr>
                      <m:e>
                        <m:r>
                          <a:rPr lang="en-US" sz="2400" b="0" i="1" smtClean="0">
                            <a:latin typeface="Cambria Math"/>
                          </a:rPr>
                          <m:t> </m:t>
                        </m:r>
                        <m:acc>
                          <m:accPr>
                            <m:chr m:val="̅"/>
                            <m:ctrlPr>
                              <a:rPr lang="en-US" sz="2400" i="1">
                                <a:latin typeface="Cambria Math" panose="02040503050406030204" pitchFamily="18" charset="0"/>
                              </a:rPr>
                            </m:ctrlPr>
                          </m:accPr>
                          <m:e>
                            <m:r>
                              <a:rPr lang="en-US" sz="2400" i="1">
                                <a:latin typeface="Cambria Math"/>
                              </a:rPr>
                              <m:t>h</m:t>
                            </m:r>
                          </m:e>
                        </m:acc>
                        <m:r>
                          <a:rPr lang="en-US" sz="2400" b="0" i="1" smtClean="0">
                            <a:latin typeface="Cambria Math"/>
                          </a:rPr>
                          <m:t> − </m:t>
                        </m:r>
                        <m:r>
                          <a:rPr lang="en-US" sz="2400" i="1">
                            <a:latin typeface="Cambria Math"/>
                          </a:rPr>
                          <m:t>3</m:t>
                        </m:r>
                        <m:r>
                          <a:rPr lang="en-US" sz="2400" i="1">
                            <a:latin typeface="Cambria Math"/>
                          </a:rPr>
                          <m:t>𝜎</m:t>
                        </m:r>
                      </m:e>
                      <m:sub>
                        <m:r>
                          <a:rPr lang="en-US" sz="2400" b="0" i="1" smtClean="0">
                            <a:latin typeface="Cambria Math"/>
                          </a:rPr>
                          <m:t>h</m:t>
                        </m:r>
                      </m:sub>
                    </m:sSub>
                    <m:r>
                      <a:rPr lang="en-US" sz="2400" i="1">
                        <a:latin typeface="Cambria Math"/>
                      </a:rPr>
                      <m:t>=</m:t>
                    </m:r>
                    <m:r>
                      <a:rPr lang="en-US" sz="2400" b="0" i="1" smtClean="0">
                        <a:latin typeface="Cambria Math"/>
                      </a:rPr>
                      <m:t>9.5</m:t>
                    </m:r>
                  </m:oMath>
                </a14:m>
                <a:r>
                  <a:rPr lang="en-US" sz="2400" dirty="0"/>
                  <a:t> km (MSL=6 km, M2020=7 km)</a:t>
                </a:r>
              </a:p>
              <a:p>
                <a:pPr lvl="1"/>
                <a:r>
                  <a:rPr lang="en-US" sz="2000" dirty="0"/>
                  <a:t>Few samples below 8 km, suggests elevations as high as +2 km may be reachable, enabling many new landing sites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825625"/>
                <a:ext cx="8515350" cy="3148672"/>
              </a:xfrm>
              <a:blipFill rotWithShape="1">
                <a:blip r:embed="rId4"/>
                <a:stretch>
                  <a:fillRect l="-931" t="-2708" r="-1360"/>
                </a:stretch>
              </a:blipFill>
            </p:spPr>
            <p:txBody>
              <a:bodyPr/>
              <a:lstStyle/>
              <a:p>
                <a:r>
                  <a:rPr lang="en-US">
                    <a:noFill/>
                  </a:rPr>
                  <a:t> </a:t>
                </a:r>
              </a:p>
            </p:txBody>
          </p:sp>
        </mc:Fallback>
      </mc:AlternateContent>
      <p:sp>
        <p:nvSpPr>
          <p:cNvPr id="2" name="Title 1"/>
          <p:cNvSpPr>
            <a:spLocks noGrp="1"/>
          </p:cNvSpPr>
          <p:nvPr>
            <p:ph type="title"/>
          </p:nvPr>
        </p:nvSpPr>
        <p:spPr/>
        <p:txBody>
          <a:bodyPr/>
          <a:lstStyle/>
          <a:p>
            <a:r>
              <a:rPr lang="en-US" dirty="0"/>
              <a:t>Main Results</a:t>
            </a:r>
          </a:p>
        </p:txBody>
      </p:sp>
      <p:pic>
        <p:nvPicPr>
          <p:cNvPr id="13" name="Picture 2" descr="E:\Documents\EDL\Documents\Dissertation\Images\Trajectory\AltitudeRangeScatterExampl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0975" y="4020522"/>
            <a:ext cx="2628900" cy="253925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809875" y="4410735"/>
            <a:ext cx="1409700" cy="923330"/>
          </a:xfrm>
          <a:prstGeom prst="rect">
            <a:avLst/>
          </a:prstGeom>
          <a:noFill/>
        </p:spPr>
        <p:txBody>
          <a:bodyPr wrap="square" rtlCol="0">
            <a:spAutoFit/>
          </a:bodyPr>
          <a:lstStyle/>
          <a:p>
            <a:r>
              <a:rPr lang="en-US" dirty="0"/>
              <a:t>99% confidence ellipses</a:t>
            </a:r>
          </a:p>
        </p:txBody>
      </p:sp>
      <p:cxnSp>
        <p:nvCxnSpPr>
          <p:cNvPr id="15" name="Straight Arrow Connector 14"/>
          <p:cNvCxnSpPr>
            <a:stCxn id="11" idx="1"/>
          </p:cNvCxnSpPr>
          <p:nvPr/>
        </p:nvCxnSpPr>
        <p:spPr>
          <a:xfrm flipH="1" flipV="1">
            <a:off x="2238375" y="4520668"/>
            <a:ext cx="571500" cy="351732"/>
          </a:xfrm>
          <a:prstGeom prst="straightConnector1">
            <a:avLst/>
          </a:prstGeom>
          <a:ln w="158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1"/>
          </p:cNvCxnSpPr>
          <p:nvPr/>
        </p:nvCxnSpPr>
        <p:spPr>
          <a:xfrm flipH="1" flipV="1">
            <a:off x="2162175" y="4696534"/>
            <a:ext cx="647700" cy="175866"/>
          </a:xfrm>
          <a:prstGeom prst="straightConnector1">
            <a:avLst/>
          </a:prstGeom>
          <a:ln w="158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912344" y="4827751"/>
            <a:ext cx="1231656" cy="307777"/>
          </a:xfrm>
          <a:prstGeom prst="rect">
            <a:avLst/>
          </a:prstGeom>
          <a:noFill/>
        </p:spPr>
        <p:txBody>
          <a:bodyPr wrap="square" rtlCol="0">
            <a:spAutoFit/>
          </a:bodyPr>
          <a:lstStyle/>
          <a:p>
            <a:r>
              <a:rPr lang="en-US" sz="1400" dirty="0"/>
              <a:t>MSL, -4.5 km</a:t>
            </a:r>
          </a:p>
        </p:txBody>
      </p:sp>
      <p:cxnSp>
        <p:nvCxnSpPr>
          <p:cNvPr id="25" name="Straight Arrow Connector 24"/>
          <p:cNvCxnSpPr/>
          <p:nvPr/>
        </p:nvCxnSpPr>
        <p:spPr>
          <a:xfrm>
            <a:off x="8315326" y="5135528"/>
            <a:ext cx="0" cy="245492"/>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6912219" y="4506758"/>
            <a:ext cx="1507881" cy="307777"/>
          </a:xfrm>
          <a:prstGeom prst="rect">
            <a:avLst/>
          </a:prstGeom>
          <a:noFill/>
        </p:spPr>
        <p:txBody>
          <a:bodyPr wrap="square" rtlCol="0">
            <a:spAutoFit/>
          </a:bodyPr>
          <a:lstStyle/>
          <a:p>
            <a:r>
              <a:rPr lang="en-US" sz="1400" dirty="0"/>
              <a:t>M2020, -2.5 km</a:t>
            </a:r>
          </a:p>
        </p:txBody>
      </p:sp>
      <p:cxnSp>
        <p:nvCxnSpPr>
          <p:cNvPr id="33" name="Straight Arrow Connector 32"/>
          <p:cNvCxnSpPr/>
          <p:nvPr/>
        </p:nvCxnSpPr>
        <p:spPr>
          <a:xfrm>
            <a:off x="7505701" y="4802153"/>
            <a:ext cx="0" cy="245492"/>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83798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Results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324474" y="1763714"/>
                <a:ext cx="3705225" cy="4351338"/>
              </a:xfrm>
            </p:spPr>
            <p:txBody>
              <a:bodyPr/>
              <a:lstStyle/>
              <a:p>
                <a:r>
                  <a:rPr lang="en-US" sz="2400" dirty="0"/>
                  <a:t>Range control remains effective at low velocities where the ETPC has been reported to be ineffective</a:t>
                </a:r>
              </a:p>
              <a:p>
                <a:pPr lvl="1"/>
                <a:r>
                  <a:rPr lang="en-US" sz="2000" dirty="0"/>
                  <a:t>Convergence from </a:t>
                </a:r>
                <a14:m>
                  <m:oMath xmlns:m="http://schemas.openxmlformats.org/officeDocument/2006/math">
                    <m:r>
                      <a:rPr lang="en-US" sz="2000" b="0" i="1" smtClean="0">
                        <a:latin typeface="Cambria Math"/>
                      </a:rPr>
                      <m:t>3</m:t>
                    </m:r>
                    <m:sSub>
                      <m:sSubPr>
                        <m:ctrlPr>
                          <a:rPr lang="en-US" sz="2000" b="0" i="1" smtClean="0">
                            <a:latin typeface="Cambria Math" panose="02040503050406030204" pitchFamily="18" charset="0"/>
                          </a:rPr>
                        </m:ctrlPr>
                      </m:sSubPr>
                      <m:e>
                        <m:r>
                          <a:rPr lang="en-US" sz="2000" b="0" i="1" smtClean="0">
                            <a:latin typeface="Cambria Math"/>
                          </a:rPr>
                          <m:t>𝜎</m:t>
                        </m:r>
                      </m:e>
                      <m:sub>
                        <m:r>
                          <a:rPr lang="en-US" sz="2000" b="0" i="1" smtClean="0">
                            <a:latin typeface="Cambria Math"/>
                          </a:rPr>
                          <m:t>𝑠</m:t>
                        </m:r>
                      </m:sub>
                    </m:sSub>
                    <m:r>
                      <a:rPr lang="en-US" sz="2000" b="0" i="1" smtClean="0">
                        <a:latin typeface="Cambria Math"/>
                      </a:rPr>
                      <m:t>=25 </m:t>
                    </m:r>
                  </m:oMath>
                </a14:m>
                <a:r>
                  <a:rPr lang="en-US" sz="2000" dirty="0"/>
                  <a:t> km at v=1100 to</a:t>
                </a:r>
                <a14:m>
                  <m:oMath xmlns:m="http://schemas.openxmlformats.org/officeDocument/2006/math">
                    <m:r>
                      <a:rPr lang="en-US" sz="2000" b="0" i="0" smtClean="0">
                        <a:latin typeface="Cambria Math"/>
                      </a:rPr>
                      <m:t> </m:t>
                    </m:r>
                    <m:r>
                      <a:rPr lang="en-US" sz="2000" b="0" i="1" smtClean="0">
                        <a:latin typeface="Cambria Math"/>
                      </a:rPr>
                      <m:t>3</m:t>
                    </m:r>
                    <m:sSub>
                      <m:sSubPr>
                        <m:ctrlPr>
                          <a:rPr lang="en-US" sz="2000" b="0" i="1" smtClean="0">
                            <a:latin typeface="Cambria Math" panose="02040503050406030204" pitchFamily="18" charset="0"/>
                          </a:rPr>
                        </m:ctrlPr>
                      </m:sSubPr>
                      <m:e>
                        <m:r>
                          <a:rPr lang="en-US" sz="2000" b="0" i="1" smtClean="0">
                            <a:latin typeface="Cambria Math"/>
                          </a:rPr>
                          <m:t>𝜎</m:t>
                        </m:r>
                      </m:e>
                      <m:sub>
                        <m:r>
                          <a:rPr lang="en-US" sz="2000" b="0" i="1" smtClean="0">
                            <a:latin typeface="Cambria Math"/>
                          </a:rPr>
                          <m:t>𝑠</m:t>
                        </m:r>
                      </m:sub>
                    </m:sSub>
                    <m:r>
                      <a:rPr lang="en-US" sz="2000" b="0" i="1" smtClean="0">
                        <a:latin typeface="Cambria Math"/>
                      </a:rPr>
                      <m:t>=3.2 </m:t>
                    </m:r>
                  </m:oMath>
                </a14:m>
                <a:r>
                  <a:rPr lang="en-US" sz="2000" dirty="0"/>
                  <a:t> km at v=460</a:t>
                </a:r>
                <a:endParaRPr lang="en-US" sz="2400" dirty="0"/>
              </a:p>
              <a:p>
                <a:r>
                  <a:rPr lang="en-US" sz="2400" dirty="0"/>
                  <a:t>Control margins arise automatically from the optimization due to robustness objective</a:t>
                </a:r>
              </a:p>
              <a:p>
                <a:pPr lvl="1"/>
                <a:r>
                  <a:rPr lang="en-US" sz="2000" dirty="0"/>
                  <a:t>Contrast with open-loop design methods where margin is specified a priori and often constant</a:t>
                </a:r>
              </a:p>
              <a:p>
                <a:endParaRPr lang="en-US"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324474" y="1763714"/>
                <a:ext cx="3705225" cy="4351338"/>
              </a:xfrm>
              <a:blipFill rotWithShape="1">
                <a:blip r:embed="rId3"/>
                <a:stretch>
                  <a:fillRect l="-2138" t="-1961" r="-1151" b="-26190"/>
                </a:stretch>
              </a:blipFill>
            </p:spPr>
            <p:txBody>
              <a:bodyPr/>
              <a:lstStyle/>
              <a:p>
                <a:r>
                  <a:rPr lang="en-US">
                    <a:noFill/>
                  </a:rPr>
                  <a:t> </a:t>
                </a:r>
              </a:p>
            </p:txBody>
          </p:sp>
        </mc:Fallback>
      </mc:AlternateContent>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pic>
        <p:nvPicPr>
          <p:cNvPr id="4099" name="Picture 3" descr="E:\Documents\EDL\Documents\Dissertation\Images\Trajectory\MCGridExampl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25" y="1806574"/>
            <a:ext cx="5232461" cy="3832225"/>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p:cNvCxnSpPr/>
          <p:nvPr/>
        </p:nvCxnSpPr>
        <p:spPr>
          <a:xfrm>
            <a:off x="4229100" y="3441698"/>
            <a:ext cx="0" cy="314324"/>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V="1">
            <a:off x="4229100" y="4237036"/>
            <a:ext cx="0" cy="3238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4076700" y="3775072"/>
            <a:ext cx="3048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4095750" y="4213222"/>
            <a:ext cx="3048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8196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2182" y="916925"/>
            <a:ext cx="8245568" cy="611532"/>
          </a:xfrm>
        </p:spPr>
        <p:txBody>
          <a:bodyPr/>
          <a:lstStyle/>
          <a:p>
            <a:r>
              <a:rPr lang="en-US" dirty="0"/>
              <a:t>SRP-Based Guidance Requirements</a:t>
            </a:r>
          </a:p>
        </p:txBody>
      </p:sp>
      <p:sp>
        <p:nvSpPr>
          <p:cNvPr id="3" name="Content Placeholder 2"/>
          <p:cNvSpPr>
            <a:spLocks noGrp="1"/>
          </p:cNvSpPr>
          <p:nvPr>
            <p:ph idx="1"/>
          </p:nvPr>
        </p:nvSpPr>
        <p:spPr>
          <a:xfrm>
            <a:off x="206477" y="1571005"/>
            <a:ext cx="8731046" cy="4351338"/>
          </a:xfrm>
        </p:spPr>
        <p:txBody>
          <a:bodyPr/>
          <a:lstStyle/>
          <a:p>
            <a:r>
              <a:rPr lang="en-US" sz="2000" dirty="0"/>
              <a:t>For mission with a pinpoint landing requirement, the entry guidance requirement(s) must be based on the propellant load and powered descent guidance chosen</a:t>
            </a:r>
          </a:p>
          <a:p>
            <a:r>
              <a:rPr lang="en-US" sz="2000" dirty="0"/>
              <a:t>No wind drift on chute, but now vehicle must carry sufficient propellant to deliver any state within ignition ellipse to the target </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
        <p:nvSpPr>
          <p:cNvPr id="30" name="Oval 29">
            <a:extLst>
              <a:ext uri="{FF2B5EF4-FFF2-40B4-BE49-F238E27FC236}">
                <a16:creationId xmlns:a16="http://schemas.microsoft.com/office/drawing/2014/main" id="{9EDE3B36-3AF0-4437-AC1D-AE23D0354DF0}"/>
              </a:ext>
            </a:extLst>
          </p:cNvPr>
          <p:cNvSpPr/>
          <p:nvPr/>
        </p:nvSpPr>
        <p:spPr>
          <a:xfrm rot="5400000">
            <a:off x="5260049" y="6211672"/>
            <a:ext cx="185168" cy="246817"/>
          </a:xfrm>
          <a:prstGeom prst="ellipse">
            <a:avLst/>
          </a:prstGeom>
          <a:solidFill>
            <a:srgbClr val="7030A0">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EDE3B36-3AF0-4437-AC1D-AE23D0354DF0}"/>
              </a:ext>
            </a:extLst>
          </p:cNvPr>
          <p:cNvSpPr/>
          <p:nvPr/>
        </p:nvSpPr>
        <p:spPr>
          <a:xfrm rot="10800000">
            <a:off x="3632994" y="4559909"/>
            <a:ext cx="1116259" cy="1139813"/>
          </a:xfrm>
          <a:prstGeom prst="ellipse">
            <a:avLst/>
          </a:prstGeom>
          <a:solidFill>
            <a:srgbClr val="7030A0">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9EDE3B36-3AF0-4437-AC1D-AE23D0354DF0}"/>
              </a:ext>
            </a:extLst>
          </p:cNvPr>
          <p:cNvSpPr/>
          <p:nvPr/>
        </p:nvSpPr>
        <p:spPr>
          <a:xfrm rot="2316768">
            <a:off x="1176115" y="3254974"/>
            <a:ext cx="739041" cy="1521667"/>
          </a:xfrm>
          <a:prstGeom prst="ellipse">
            <a:avLst/>
          </a:prstGeom>
          <a:solidFill>
            <a:srgbClr val="7030A0">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1500735" y="4024665"/>
            <a:ext cx="3852675" cy="2300038"/>
          </a:xfrm>
          <a:custGeom>
            <a:avLst/>
            <a:gdLst>
              <a:gd name="connsiteX0" fmla="*/ 0 w 7740869"/>
              <a:gd name="connsiteY0" fmla="*/ 5080 h 3284308"/>
              <a:gd name="connsiteX1" fmla="*/ 2144110 w 7740869"/>
              <a:gd name="connsiteY1" fmla="*/ 225797 h 3284308"/>
              <a:gd name="connsiteX2" fmla="*/ 3704896 w 7740869"/>
              <a:gd name="connsiteY2" fmla="*/ 1471273 h 3284308"/>
              <a:gd name="connsiteX3" fmla="*/ 6999889 w 7740869"/>
              <a:gd name="connsiteY3" fmla="*/ 1660459 h 3284308"/>
              <a:gd name="connsiteX4" fmla="*/ 7740869 w 7740869"/>
              <a:gd name="connsiteY4" fmla="*/ 3284308 h 3284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0869" h="3284308">
                <a:moveTo>
                  <a:pt x="0" y="5080"/>
                </a:moveTo>
                <a:cubicBezTo>
                  <a:pt x="763313" y="-6744"/>
                  <a:pt x="1526627" y="-18568"/>
                  <a:pt x="2144110" y="225797"/>
                </a:cubicBezTo>
                <a:cubicBezTo>
                  <a:pt x="2761593" y="470162"/>
                  <a:pt x="2895600" y="1232163"/>
                  <a:pt x="3704896" y="1471273"/>
                </a:cubicBezTo>
                <a:cubicBezTo>
                  <a:pt x="4514192" y="1710383"/>
                  <a:pt x="6327227" y="1358287"/>
                  <a:pt x="6999889" y="1660459"/>
                </a:cubicBezTo>
                <a:cubicBezTo>
                  <a:pt x="7672551" y="1962632"/>
                  <a:pt x="7706710" y="2623470"/>
                  <a:pt x="7740869" y="3284308"/>
                </a:cubicBezTo>
              </a:path>
            </a:pathLst>
          </a:custGeom>
          <a:ln w="508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34" name="Group 33">
            <a:extLst>
              <a:ext uri="{FF2B5EF4-FFF2-40B4-BE49-F238E27FC236}">
                <a16:creationId xmlns:a16="http://schemas.microsoft.com/office/drawing/2014/main" id="{9CBC7E17-E67E-419B-B736-0C9BECE30E2E}"/>
              </a:ext>
            </a:extLst>
          </p:cNvPr>
          <p:cNvGrpSpPr/>
          <p:nvPr/>
        </p:nvGrpSpPr>
        <p:grpSpPr>
          <a:xfrm rot="18051635">
            <a:off x="1150518" y="3760502"/>
            <a:ext cx="823735" cy="576545"/>
            <a:chOff x="8966577" y="4136717"/>
            <a:chExt cx="1713015" cy="1198967"/>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35" name="Isosceles Triangle 34">
              <a:extLst>
                <a:ext uri="{FF2B5EF4-FFF2-40B4-BE49-F238E27FC236}">
                  <a16:creationId xmlns:a16="http://schemas.microsoft.com/office/drawing/2014/main" id="{F9F2BA27-5A95-4F29-82E3-52B61ED2CCD8}"/>
                </a:ext>
              </a:extLst>
            </p:cNvPr>
            <p:cNvSpPr/>
            <p:nvPr/>
          </p:nvSpPr>
          <p:spPr>
            <a:xfrm>
              <a:off x="9413823" y="4136717"/>
              <a:ext cx="815174" cy="181640"/>
            </a:xfrm>
            <a:prstGeom prst="triangle">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lowchart: Delay 35">
              <a:extLst>
                <a:ext uri="{FF2B5EF4-FFF2-40B4-BE49-F238E27FC236}">
                  <a16:creationId xmlns:a16="http://schemas.microsoft.com/office/drawing/2014/main" id="{25E6FA35-9188-4626-B547-5B66266FFA98}"/>
                </a:ext>
              </a:extLst>
            </p:cNvPr>
            <p:cNvSpPr/>
            <p:nvPr/>
          </p:nvSpPr>
          <p:spPr>
            <a:xfrm rot="5400000">
              <a:off x="9700276" y="4002117"/>
              <a:ext cx="245617" cy="1713015"/>
            </a:xfrm>
            <a:prstGeom prst="flowChartDelay">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Diagonal Stripe 36">
              <a:extLst>
                <a:ext uri="{FF2B5EF4-FFF2-40B4-BE49-F238E27FC236}">
                  <a16:creationId xmlns:a16="http://schemas.microsoft.com/office/drawing/2014/main" id="{9A9305CB-CB59-426A-9780-B68C5B3B1811}"/>
                </a:ext>
              </a:extLst>
            </p:cNvPr>
            <p:cNvSpPr/>
            <p:nvPr/>
          </p:nvSpPr>
          <p:spPr>
            <a:xfrm rot="2698873">
              <a:off x="9223890" y="4145934"/>
              <a:ext cx="1204654" cy="1189750"/>
            </a:xfrm>
            <a:prstGeom prst="diagStripe">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38" name="Group 37"/>
          <p:cNvGrpSpPr/>
          <p:nvPr/>
        </p:nvGrpSpPr>
        <p:grpSpPr>
          <a:xfrm rot="18230688">
            <a:off x="3758245" y="4853355"/>
            <a:ext cx="922246" cy="572113"/>
            <a:chOff x="3563485" y="5254855"/>
            <a:chExt cx="922246" cy="572113"/>
          </a:xfrm>
        </p:grpSpPr>
        <p:sp>
          <p:nvSpPr>
            <p:cNvPr id="39" name="Diagonal Stripe 38">
              <a:extLst>
                <a:ext uri="{FF2B5EF4-FFF2-40B4-BE49-F238E27FC236}">
                  <a16:creationId xmlns:a16="http://schemas.microsoft.com/office/drawing/2014/main" id="{CC7FDC70-F729-4C4B-8772-BDD117288BB5}"/>
                </a:ext>
              </a:extLst>
            </p:cNvPr>
            <p:cNvSpPr/>
            <p:nvPr/>
          </p:nvSpPr>
          <p:spPr>
            <a:xfrm rot="2698873">
              <a:off x="3735052" y="5254855"/>
              <a:ext cx="579280" cy="572113"/>
            </a:xfrm>
            <a:prstGeom prst="diagStrip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Isosceles Triangle 39">
              <a:extLst>
                <a:ext uri="{FF2B5EF4-FFF2-40B4-BE49-F238E27FC236}">
                  <a16:creationId xmlns:a16="http://schemas.microsoft.com/office/drawing/2014/main" id="{20124C48-9F6C-4C47-B59C-0BE9AADD9062}"/>
                </a:ext>
              </a:extLst>
            </p:cNvPr>
            <p:cNvSpPr/>
            <p:nvPr/>
          </p:nvSpPr>
          <p:spPr>
            <a:xfrm>
              <a:off x="3963610" y="5559278"/>
              <a:ext cx="122163" cy="148651"/>
            </a:xfrm>
            <a:prstGeom prst="triangl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Isosceles Triangle 40">
              <a:extLst>
                <a:ext uri="{FF2B5EF4-FFF2-40B4-BE49-F238E27FC236}">
                  <a16:creationId xmlns:a16="http://schemas.microsoft.com/office/drawing/2014/main" id="{D1FDB6C9-F8BC-4468-87C5-B27134656FCD}"/>
                </a:ext>
              </a:extLst>
            </p:cNvPr>
            <p:cNvSpPr/>
            <p:nvPr/>
          </p:nvSpPr>
          <p:spPr>
            <a:xfrm rot="1800000">
              <a:off x="3563485" y="5543005"/>
              <a:ext cx="122163" cy="148651"/>
            </a:xfrm>
            <a:prstGeom prst="triangl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Isosceles Triangle 41">
              <a:extLst>
                <a:ext uri="{FF2B5EF4-FFF2-40B4-BE49-F238E27FC236}">
                  <a16:creationId xmlns:a16="http://schemas.microsoft.com/office/drawing/2014/main" id="{83C40DF0-D4A1-4BB8-B348-F5B85338E787}"/>
                </a:ext>
              </a:extLst>
            </p:cNvPr>
            <p:cNvSpPr/>
            <p:nvPr/>
          </p:nvSpPr>
          <p:spPr>
            <a:xfrm rot="19800000">
              <a:off x="4363568" y="5538695"/>
              <a:ext cx="122163" cy="148651"/>
            </a:xfrm>
            <a:prstGeom prst="triangl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3" name="TextBox 42"/>
          <p:cNvSpPr txBox="1"/>
          <p:nvPr/>
        </p:nvSpPr>
        <p:spPr>
          <a:xfrm>
            <a:off x="203851" y="3377239"/>
            <a:ext cx="1333804" cy="646331"/>
          </a:xfrm>
          <a:prstGeom prst="rect">
            <a:avLst/>
          </a:prstGeom>
          <a:noFill/>
        </p:spPr>
        <p:txBody>
          <a:bodyPr wrap="square" rtlCol="0">
            <a:spAutoFit/>
          </a:bodyPr>
          <a:lstStyle/>
          <a:p>
            <a:r>
              <a:rPr lang="en-US" dirty="0"/>
              <a:t>Entry Interface</a:t>
            </a:r>
          </a:p>
        </p:txBody>
      </p:sp>
      <p:sp>
        <p:nvSpPr>
          <p:cNvPr id="53" name="TextBox 52"/>
          <p:cNvSpPr txBox="1"/>
          <p:nvPr/>
        </p:nvSpPr>
        <p:spPr>
          <a:xfrm>
            <a:off x="5486341" y="6055069"/>
            <a:ext cx="1309822" cy="646331"/>
          </a:xfrm>
          <a:prstGeom prst="rect">
            <a:avLst/>
          </a:prstGeom>
          <a:noFill/>
        </p:spPr>
        <p:txBody>
          <a:bodyPr wrap="square" rtlCol="0">
            <a:spAutoFit/>
          </a:bodyPr>
          <a:lstStyle/>
          <a:p>
            <a:r>
              <a:rPr lang="en-US" dirty="0"/>
              <a:t>Pinpoint Landing</a:t>
            </a:r>
          </a:p>
        </p:txBody>
      </p:sp>
      <p:sp>
        <p:nvSpPr>
          <p:cNvPr id="57" name="TextBox 56"/>
          <p:cNvSpPr txBox="1"/>
          <p:nvPr/>
        </p:nvSpPr>
        <p:spPr>
          <a:xfrm>
            <a:off x="4800545" y="4438251"/>
            <a:ext cx="1105729" cy="646331"/>
          </a:xfrm>
          <a:prstGeom prst="rect">
            <a:avLst/>
          </a:prstGeom>
          <a:noFill/>
        </p:spPr>
        <p:txBody>
          <a:bodyPr wrap="square" rtlCol="0">
            <a:spAutoFit/>
          </a:bodyPr>
          <a:lstStyle/>
          <a:p>
            <a:r>
              <a:rPr lang="en-US" dirty="0"/>
              <a:t>Powered Descent</a:t>
            </a:r>
          </a:p>
        </p:txBody>
      </p:sp>
      <p:cxnSp>
        <p:nvCxnSpPr>
          <p:cNvPr id="11" name="Straight Arrow Connector 10"/>
          <p:cNvCxnSpPr/>
          <p:nvPr/>
        </p:nvCxnSpPr>
        <p:spPr>
          <a:xfrm flipV="1">
            <a:off x="7099896" y="4993308"/>
            <a:ext cx="0" cy="84586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7090371" y="5848699"/>
            <a:ext cx="1647825"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547919" y="4656242"/>
            <a:ext cx="551754" cy="369332"/>
          </a:xfrm>
          <a:prstGeom prst="rect">
            <a:avLst/>
          </a:prstGeom>
          <a:noFill/>
        </p:spPr>
        <p:txBody>
          <a:bodyPr wrap="none" rtlCol="0">
            <a:spAutoFit/>
          </a:bodyPr>
          <a:lstStyle/>
          <a:p>
            <a:r>
              <a:rPr lang="en-US" dirty="0"/>
              <a:t>PDF</a:t>
            </a:r>
          </a:p>
        </p:txBody>
      </p:sp>
      <p:sp>
        <p:nvSpPr>
          <p:cNvPr id="15" name="TextBox 14"/>
          <p:cNvSpPr txBox="1"/>
          <p:nvPr/>
        </p:nvSpPr>
        <p:spPr>
          <a:xfrm>
            <a:off x="7134921" y="5905161"/>
            <a:ext cx="1631850" cy="646331"/>
          </a:xfrm>
          <a:prstGeom prst="rect">
            <a:avLst/>
          </a:prstGeom>
          <a:noFill/>
        </p:spPr>
        <p:txBody>
          <a:bodyPr wrap="square" rtlCol="0">
            <a:spAutoFit/>
          </a:bodyPr>
          <a:lstStyle/>
          <a:p>
            <a:r>
              <a:rPr lang="en-US" dirty="0"/>
              <a:t>Propellant to land at target</a:t>
            </a:r>
          </a:p>
        </p:txBody>
      </p:sp>
      <p:sp>
        <p:nvSpPr>
          <p:cNvPr id="16" name="Freeform 15"/>
          <p:cNvSpPr/>
          <p:nvPr/>
        </p:nvSpPr>
        <p:spPr>
          <a:xfrm>
            <a:off x="7204671" y="5194948"/>
            <a:ext cx="1238250" cy="638555"/>
          </a:xfrm>
          <a:custGeom>
            <a:avLst/>
            <a:gdLst>
              <a:gd name="connsiteX0" fmla="*/ 0 w 1238250"/>
              <a:gd name="connsiteY0" fmla="*/ 638419 h 638555"/>
              <a:gd name="connsiteX1" fmla="*/ 219075 w 1238250"/>
              <a:gd name="connsiteY1" fmla="*/ 533644 h 638555"/>
              <a:gd name="connsiteX2" fmla="*/ 476250 w 1238250"/>
              <a:gd name="connsiteY2" fmla="*/ 244 h 638555"/>
              <a:gd name="connsiteX3" fmla="*/ 619125 w 1238250"/>
              <a:gd name="connsiteY3" fmla="*/ 466969 h 638555"/>
              <a:gd name="connsiteX4" fmla="*/ 1238250 w 1238250"/>
              <a:gd name="connsiteY4" fmla="*/ 638419 h 638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638555">
                <a:moveTo>
                  <a:pt x="0" y="638419"/>
                </a:moveTo>
                <a:cubicBezTo>
                  <a:pt x="69850" y="639213"/>
                  <a:pt x="139700" y="640007"/>
                  <a:pt x="219075" y="533644"/>
                </a:cubicBezTo>
                <a:cubicBezTo>
                  <a:pt x="298450" y="427281"/>
                  <a:pt x="409575" y="11356"/>
                  <a:pt x="476250" y="244"/>
                </a:cubicBezTo>
                <a:cubicBezTo>
                  <a:pt x="542925" y="-10869"/>
                  <a:pt x="492125" y="360607"/>
                  <a:pt x="619125" y="466969"/>
                </a:cubicBezTo>
                <a:cubicBezTo>
                  <a:pt x="746125" y="573331"/>
                  <a:pt x="992187" y="605875"/>
                  <a:pt x="1238250" y="638419"/>
                </a:cubicBezTo>
              </a:path>
            </a:pathLst>
          </a:custGeom>
          <a:solidFill>
            <a:srgbClr val="7030A0">
              <a:alpha val="37000"/>
            </a:srgbClr>
          </a:solidFill>
          <a:ln w="28575">
            <a:solidFill>
              <a:srgbClr val="7030A0">
                <a:alpha val="22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TextBox 20"/>
          <p:cNvSpPr txBox="1"/>
          <p:nvPr/>
        </p:nvSpPr>
        <p:spPr>
          <a:xfrm>
            <a:off x="3266185" y="5728480"/>
            <a:ext cx="1762883" cy="523220"/>
          </a:xfrm>
          <a:prstGeom prst="rect">
            <a:avLst/>
          </a:prstGeom>
          <a:noFill/>
        </p:spPr>
        <p:txBody>
          <a:bodyPr wrap="square" rtlCol="0">
            <a:spAutoFit/>
          </a:bodyPr>
          <a:lstStyle/>
          <a:p>
            <a:r>
              <a:rPr lang="en-US" sz="1400" dirty="0"/>
              <a:t>Ignition occurs at supersonic velocity</a:t>
            </a:r>
          </a:p>
        </p:txBody>
      </p:sp>
      <p:sp>
        <p:nvSpPr>
          <p:cNvPr id="23" name="Right Arrow 22"/>
          <p:cNvSpPr/>
          <p:nvPr/>
        </p:nvSpPr>
        <p:spPr>
          <a:xfrm>
            <a:off x="5745234" y="5283093"/>
            <a:ext cx="1077131" cy="5335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69948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Contributions</a:t>
            </a:r>
          </a:p>
        </p:txBody>
      </p:sp>
      <p:sp>
        <p:nvSpPr>
          <p:cNvPr id="3" name="Content Placeholder 2"/>
          <p:cNvSpPr>
            <a:spLocks noGrp="1"/>
          </p:cNvSpPr>
          <p:nvPr>
            <p:ph idx="1"/>
          </p:nvPr>
        </p:nvSpPr>
        <p:spPr/>
        <p:txBody>
          <a:bodyPr/>
          <a:lstStyle/>
          <a:p>
            <a:r>
              <a:rPr lang="en-US" dirty="0"/>
              <a:t>Characterized propellant optimal entry trajectories via two-phase optimal control</a:t>
            </a:r>
          </a:p>
          <a:p>
            <a:pPr lvl="1"/>
            <a:r>
              <a:rPr lang="en-US" sz="1800" dirty="0"/>
              <a:t>Noyes, C.D., Wolf, A., and Benito, J. </a:t>
            </a:r>
            <a:r>
              <a:rPr lang="en-US" sz="1800" i="1" dirty="0"/>
              <a:t>High Ballistic Coefficient Mars EDL With Supersonic Retropropulsion, </a:t>
            </a:r>
            <a:r>
              <a:rPr lang="en-US" sz="1800" dirty="0"/>
              <a:t>AAS Guidance and Controls Conference</a:t>
            </a:r>
            <a:r>
              <a:rPr lang="en-US" sz="1800" i="1" dirty="0"/>
              <a:t>, 2017.</a:t>
            </a:r>
          </a:p>
          <a:p>
            <a:r>
              <a:rPr lang="en-US" dirty="0"/>
              <a:t>Developed an entry guidance algorithm designed to synergize with a chosen powered descent guidance algorithm to minimize predicted propellant consumption</a:t>
            </a:r>
          </a:p>
          <a:p>
            <a:pPr lvl="1"/>
            <a:r>
              <a:rPr lang="en-US" sz="1800" dirty="0"/>
              <a:t>Noyes, C.D., and </a:t>
            </a:r>
            <a:r>
              <a:rPr lang="en-US" sz="1800" dirty="0" err="1"/>
              <a:t>Mease</a:t>
            </a:r>
            <a:r>
              <a:rPr lang="en-US" sz="1800" dirty="0"/>
              <a:t>, K.D., </a:t>
            </a:r>
            <a:r>
              <a:rPr lang="en-US" sz="1800" i="1" dirty="0"/>
              <a:t>Entry Guidance for Propellant Optimal Powered Descent Ignition on Mars, </a:t>
            </a:r>
            <a:r>
              <a:rPr lang="en-US" sz="1800" dirty="0"/>
              <a:t>AIAA/AAS </a:t>
            </a:r>
            <a:r>
              <a:rPr lang="en-US" sz="1800" dirty="0" err="1"/>
              <a:t>Astrodynamics</a:t>
            </a:r>
            <a:r>
              <a:rPr lang="en-US" sz="1800" dirty="0"/>
              <a:t> Specialist Conference, 2020</a:t>
            </a:r>
            <a:r>
              <a:rPr lang="en-US" sz="1800" i="1" dirty="0"/>
              <a:t>.</a:t>
            </a:r>
          </a:p>
          <a:p>
            <a:pPr lvl="1"/>
            <a:endParaRPr lang="en-US" dirty="0"/>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26273479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a:t>
            </a:r>
          </a:p>
        </p:txBody>
      </p:sp>
      <p:sp>
        <p:nvSpPr>
          <p:cNvPr id="3" name="Content Placeholder 2"/>
          <p:cNvSpPr>
            <a:spLocks noGrp="1"/>
          </p:cNvSpPr>
          <p:nvPr>
            <p:ph idx="1"/>
          </p:nvPr>
        </p:nvSpPr>
        <p:spPr/>
        <p:txBody>
          <a:bodyPr/>
          <a:lstStyle/>
          <a:p>
            <a:r>
              <a:rPr lang="en-US" dirty="0"/>
              <a:t>Entry guidance algorithms to address two distinct problems in Mars EDL were introduced</a:t>
            </a:r>
          </a:p>
          <a:p>
            <a:r>
              <a:rPr lang="en-US" dirty="0"/>
              <a:t>The results indicate the robust optimal guidance could support higher elevation landings than achieved to date while also improving range robustness</a:t>
            </a:r>
          </a:p>
          <a:p>
            <a:pPr lvl="1"/>
            <a:r>
              <a:rPr lang="en-US" dirty="0"/>
              <a:t>Same computational complexity as MSL, implementable on current generation hardware </a:t>
            </a:r>
          </a:p>
          <a:p>
            <a:endParaRPr lang="en-US" dirty="0"/>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18326197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Work</a:t>
            </a:r>
          </a:p>
        </p:txBody>
      </p:sp>
      <p:sp>
        <p:nvSpPr>
          <p:cNvPr id="3" name="Content Placeholder 2"/>
          <p:cNvSpPr>
            <a:spLocks noGrp="1"/>
          </p:cNvSpPr>
          <p:nvPr>
            <p:ph idx="1"/>
          </p:nvPr>
        </p:nvSpPr>
        <p:spPr/>
        <p:txBody>
          <a:bodyPr/>
          <a:lstStyle/>
          <a:p>
            <a:r>
              <a:rPr lang="en-US" dirty="0"/>
              <a:t>Velocity-varying gains computed by a method other than joint optimization in the ROCP (e.g. LQR)</a:t>
            </a:r>
          </a:p>
          <a:p>
            <a:r>
              <a:rPr lang="en-US" dirty="0"/>
              <a:t>Nonlinear control laws in place of the linear state feedback law</a:t>
            </a:r>
          </a:p>
          <a:p>
            <a:r>
              <a:rPr lang="en-US" dirty="0"/>
              <a:t>Address lateral control</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24361613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and Discussion</a:t>
            </a:r>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33821902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FFF3C-2D80-4402-8CC4-ADEA6FBC3E08}"/>
              </a:ext>
            </a:extLst>
          </p:cNvPr>
          <p:cNvSpPr>
            <a:spLocks noGrp="1"/>
          </p:cNvSpPr>
          <p:nvPr>
            <p:ph type="title"/>
          </p:nvPr>
        </p:nvSpPr>
        <p:spPr/>
        <p:txBody>
          <a:bodyPr/>
          <a:lstStyle/>
          <a:p>
            <a:r>
              <a:rPr lang="en-US" dirty="0"/>
              <a:t>Backup Slides</a:t>
            </a:r>
          </a:p>
        </p:txBody>
      </p:sp>
      <p:sp>
        <p:nvSpPr>
          <p:cNvPr id="3" name="Content Placeholder 2">
            <a:extLst>
              <a:ext uri="{FF2B5EF4-FFF2-40B4-BE49-F238E27FC236}">
                <a16:creationId xmlns:a16="http://schemas.microsoft.com/office/drawing/2014/main" id="{63E1EB92-099B-40F7-8EFF-A66C0B2B9147}"/>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CECA0350-E5C2-47F6-BEFC-600B1141499F}"/>
              </a:ext>
            </a:extLst>
          </p:cNvPr>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27282351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a:t>Reference tracking entry guidance performance can be improved in two ways:</a:t>
            </a:r>
          </a:p>
          <a:p>
            <a:pPr lvl="1"/>
            <a:r>
              <a:rPr lang="en-US" dirty="0"/>
              <a:t>Improve the feedback control design </a:t>
            </a:r>
          </a:p>
          <a:p>
            <a:pPr lvl="1"/>
            <a:r>
              <a:rPr lang="en-US" dirty="0"/>
              <a:t>Improve the reference trajectory design</a:t>
            </a:r>
          </a:p>
          <a:p>
            <a:pPr marL="457200" lvl="1" indent="0">
              <a:buNone/>
            </a:pPr>
            <a:endParaRPr lang="en-US" dirty="0"/>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28171908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The literature on reference tracking control laws for Entry Guidance is vast</a:t>
            </a:r>
          </a:p>
          <a:p>
            <a:pPr lvl="1"/>
            <a:r>
              <a:rPr lang="en-US" dirty="0"/>
              <a:t>LQR, Sliding Mode, Observer-based, (N)MPC, etc.</a:t>
            </a:r>
          </a:p>
          <a:p>
            <a:r>
              <a:rPr lang="en-US" dirty="0"/>
              <a:t>The literature on how to (optimally) design a reference trajectory is not</a:t>
            </a:r>
          </a:p>
          <a:p>
            <a:pPr lvl="1"/>
            <a:r>
              <a:rPr lang="en-US" dirty="0"/>
              <a:t>Most work in the area is on optimal control of nominal trajectory</a:t>
            </a:r>
          </a:p>
          <a:p>
            <a:pPr lvl="1"/>
            <a:r>
              <a:rPr lang="en-US" dirty="0"/>
              <a:t>Ad hoc margins are applied to increase robustness</a:t>
            </a:r>
          </a:p>
          <a:p>
            <a:pPr lvl="1"/>
            <a:r>
              <a:rPr lang="en-US" dirty="0"/>
              <a:t>Robust optimal control offers a way to incorporate the control law and determine an optimal reference for the closed-loop dynamics </a:t>
            </a:r>
          </a:p>
          <a:p>
            <a:endParaRPr lang="en-US" dirty="0"/>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2382875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Publications</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
        <p:nvSpPr>
          <p:cNvPr id="5" name="Content Placeholder 4"/>
          <p:cNvSpPr txBox="1">
            <a:spLocks noGrp="1"/>
          </p:cNvSpPr>
          <p:nvPr>
            <p:ph idx="1"/>
          </p:nvPr>
        </p:nvSpPr>
        <p:spPr>
          <a:xfrm>
            <a:off x="628650" y="1825625"/>
            <a:ext cx="7886700" cy="2665345"/>
          </a:xfrm>
          <a:prstGeom prst="rect">
            <a:avLst/>
          </a:prstGeom>
          <a:noFill/>
        </p:spPr>
        <p:txBody>
          <a:bodyPr wrap="square" rtlCol="0">
            <a:spAutoFit/>
          </a:bodyPr>
          <a:lstStyle/>
          <a:p>
            <a:pPr marL="0" lvl="1"/>
            <a:r>
              <a:rPr lang="en-US" sz="1600" dirty="0"/>
              <a:t>Noyes, C.D., </a:t>
            </a:r>
            <a:r>
              <a:rPr lang="en-US" sz="1600" dirty="0" err="1"/>
              <a:t>Mease</a:t>
            </a:r>
            <a:r>
              <a:rPr lang="en-US" sz="1600" dirty="0"/>
              <a:t>, K.D., </a:t>
            </a:r>
            <a:r>
              <a:rPr lang="en-US" sz="1600" i="1" dirty="0"/>
              <a:t>Mars Entry Guidance for High Elevation via Robust Optimal Control</a:t>
            </a:r>
            <a:r>
              <a:rPr lang="en-US" sz="1600" dirty="0"/>
              <a:t>, Journal of Spacecraft and Rockets, 2021 (submitted for review).</a:t>
            </a:r>
          </a:p>
          <a:p>
            <a:pPr marL="0" lvl="1"/>
            <a:r>
              <a:rPr lang="en-US" sz="1600" dirty="0"/>
              <a:t>Noyes, C.D., and </a:t>
            </a:r>
            <a:r>
              <a:rPr lang="en-US" sz="1600" dirty="0" err="1"/>
              <a:t>Mease</a:t>
            </a:r>
            <a:r>
              <a:rPr lang="en-US" sz="1600" dirty="0"/>
              <a:t>, K.D., </a:t>
            </a:r>
            <a:r>
              <a:rPr lang="en-US" sz="1600" i="1" dirty="0"/>
              <a:t>Entry Guidance for Propellant Optimal Powered Descent Ignition on Mars, </a:t>
            </a:r>
            <a:r>
              <a:rPr lang="en-US" sz="1600" dirty="0"/>
              <a:t>AIAA/AAS </a:t>
            </a:r>
            <a:r>
              <a:rPr lang="en-US" sz="1600" dirty="0" err="1"/>
              <a:t>Astrodynamics</a:t>
            </a:r>
            <a:r>
              <a:rPr lang="en-US" sz="1600" dirty="0"/>
              <a:t> Specialist Conference, 2020</a:t>
            </a:r>
            <a:r>
              <a:rPr lang="en-US" sz="1600" i="1" dirty="0"/>
              <a:t>.</a:t>
            </a:r>
          </a:p>
          <a:p>
            <a:pPr marL="0" lvl="1"/>
            <a:r>
              <a:rPr lang="en-US" sz="1600" dirty="0"/>
              <a:t>Noyes, C.D., and </a:t>
            </a:r>
            <a:r>
              <a:rPr lang="en-US" sz="1600" dirty="0" err="1"/>
              <a:t>Mease</a:t>
            </a:r>
            <a:r>
              <a:rPr lang="en-US" sz="1600" dirty="0"/>
              <a:t>, K.D., </a:t>
            </a:r>
            <a:r>
              <a:rPr lang="en-US" sz="1600" i="1" dirty="0"/>
              <a:t>A Convex Optimization Approach to Mars Entry Trajectory Updating, </a:t>
            </a:r>
            <a:r>
              <a:rPr lang="en-US" sz="1600" dirty="0"/>
              <a:t>AAS/AIAA </a:t>
            </a:r>
            <a:r>
              <a:rPr lang="en-US" sz="1600" dirty="0" err="1"/>
              <a:t>Astrodynamics</a:t>
            </a:r>
            <a:r>
              <a:rPr lang="en-US" sz="1600" dirty="0"/>
              <a:t> Specialist Conference, 2018.</a:t>
            </a:r>
          </a:p>
          <a:p>
            <a:pPr marL="0" lvl="1"/>
            <a:r>
              <a:rPr lang="en-US" sz="1600" dirty="0"/>
              <a:t>Noyes, C.D., Wolf, A., and Benito, J., </a:t>
            </a:r>
            <a:r>
              <a:rPr lang="en-US" sz="1600" i="1" dirty="0"/>
              <a:t>High Ballistic Coefficient Mars EDL With Supersonic Retropropulsion, </a:t>
            </a:r>
            <a:r>
              <a:rPr lang="en-US" sz="1600" dirty="0"/>
              <a:t>AAS Guidance and Controls Conference</a:t>
            </a:r>
            <a:r>
              <a:rPr lang="en-US" sz="1600" i="1" dirty="0"/>
              <a:t>, 2017.</a:t>
            </a:r>
          </a:p>
          <a:p>
            <a:pPr marL="0" lvl="1"/>
            <a:endParaRPr lang="en-US" sz="1600" dirty="0"/>
          </a:p>
          <a:p>
            <a:endParaRPr lang="en-US" sz="1400" dirty="0"/>
          </a:p>
        </p:txBody>
      </p:sp>
    </p:spTree>
    <p:extLst>
      <p:ext uri="{BB962C8B-B14F-4D97-AF65-F5344CB8AC3E}">
        <p14:creationId xmlns:p14="http://schemas.microsoft.com/office/powerpoint/2010/main" val="7990886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Dimension Reduction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Full 6DoF simulations consider many different uncertainties, too many to incorporate in this framework</a:t>
                </a:r>
              </a:p>
              <a:p>
                <a:r>
                  <a:rPr lang="en-US" dirty="0"/>
                  <a:t>Perform global sensitivity analysis (KS test) to rank the dominant effects on performance</a:t>
                </a:r>
              </a:p>
              <a:p>
                <a:r>
                  <a:rPr lang="en-US" dirty="0"/>
                  <a:t>Lump uncertainties in L/D, ballistic coefficient into equivalent disturbances</a:t>
                </a:r>
              </a:p>
              <a:p>
                <a14:m>
                  <m:oMath xmlns:m="http://schemas.openxmlformats.org/officeDocument/2006/math">
                    <m:r>
                      <a:rPr lang="en-US" b="0" i="1" smtClean="0">
                        <a:latin typeface="Cambria Math" panose="02040503050406030204" pitchFamily="18" charset="0"/>
                      </a:rPr>
                      <m:t>𝐿</m:t>
                    </m:r>
                    <m:r>
                      <a:rPr lang="en-US" b="0" i="1" smtClean="0">
                        <a:latin typeface="Cambria Math" panose="02040503050406030204" pitchFamily="18" charset="0"/>
                      </a:rPr>
                      <m:t>= </m:t>
                    </m:r>
                    <m:box>
                      <m:boxPr>
                        <m:ctrlPr>
                          <a:rPr lang="en-US" b="0" i="1" smtClean="0">
                            <a:latin typeface="Cambria Math" panose="02040503050406030204" pitchFamily="18" charset="0"/>
                          </a:rPr>
                        </m:ctrlPr>
                      </m:boxPr>
                      <m:e>
                        <m:argPr>
                          <m:argSz m:val="-1"/>
                        </m:argP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e>
                    </m:box>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𝜌</m:t>
                            </m:r>
                            <m:r>
                              <a:rPr lang="en-US" b="0" i="1" smtClean="0">
                                <a:latin typeface="Cambria Math" panose="02040503050406030204" pitchFamily="18" charset="0"/>
                              </a:rPr>
                              <m:t>+</m:t>
                            </m:r>
                            <m:r>
                              <a:rPr lang="en-US" b="0" i="1" smtClean="0">
                                <a:latin typeface="Cambria Math" panose="02040503050406030204" pitchFamily="18" charset="0"/>
                              </a:rPr>
                              <m:t>𝛿𝜌</m:t>
                            </m:r>
                          </m:e>
                        </m:d>
                        <m:r>
                          <m:rPr>
                            <m:sty m:val="p"/>
                          </m:rPr>
                          <a:rPr lang="en-US" b="0" i="0" smtClean="0">
                            <a:latin typeface="Cambria Math" panose="02040503050406030204" pitchFamily="18" charset="0"/>
                          </a:rPr>
                          <m:t>V</m:t>
                        </m:r>
                      </m:e>
                      <m:sup>
                        <m:r>
                          <a:rPr lang="en-US" b="0" i="1" smtClean="0">
                            <a:latin typeface="Cambria Math" panose="02040503050406030204" pitchFamily="18" charset="0"/>
                          </a:rPr>
                          <m:t>2</m:t>
                        </m:r>
                      </m:sup>
                    </m:sSup>
                    <m:box>
                      <m:boxPr>
                        <m:ctrlPr>
                          <a:rPr lang="en-US" b="0" i="1" smtClean="0">
                            <a:latin typeface="Cambria Math" panose="02040503050406030204" pitchFamily="18" charset="0"/>
                          </a:rPr>
                        </m:ctrlPr>
                      </m:boxPr>
                      <m:e>
                        <m:argPr>
                          <m:argSz m:val="-1"/>
                        </m:argPr>
                        <m:f>
                          <m:fPr>
                            <m:ctrlPr>
                              <a:rPr lang="en-US" b="0" i="1" smtClean="0">
                                <a:latin typeface="Cambria Math" panose="02040503050406030204" pitchFamily="18" charset="0"/>
                              </a:rPr>
                            </m:ctrlPr>
                          </m:fPr>
                          <m:num>
                            <m:r>
                              <a:rPr lang="en-US" b="0" i="1" smtClean="0">
                                <a:latin typeface="Cambria Math" panose="02040503050406030204" pitchFamily="18" charset="0"/>
                              </a:rPr>
                              <m:t>𝑆</m:t>
                            </m:r>
                          </m:num>
                          <m:den>
                            <m:r>
                              <a:rPr lang="en-US" b="0" i="1" smtClean="0">
                                <a:latin typeface="Cambria Math" panose="02040503050406030204" pitchFamily="18" charset="0"/>
                              </a:rPr>
                              <m:t>𝑚</m:t>
                            </m:r>
                          </m:den>
                        </m:f>
                      </m:e>
                    </m:box>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𝐿</m:t>
                            </m:r>
                          </m:sub>
                        </m:sSub>
                        <m:r>
                          <a:rPr lang="en-US" b="0" i="1" smtClean="0">
                            <a:latin typeface="Cambria Math" panose="02040503050406030204" pitchFamily="18" charset="0"/>
                          </a:rPr>
                          <m:t>+</m:t>
                        </m:r>
                        <m:r>
                          <a:rPr lang="en-US" b="0" i="1" smtClean="0">
                            <a:latin typeface="Cambria Math" panose="02040503050406030204" pitchFamily="18" charset="0"/>
                          </a:rPr>
                          <m:t>𝛿</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𝐿</m:t>
                            </m:r>
                          </m:sub>
                        </m:sSub>
                      </m:e>
                    </m:d>
                    <m:r>
                      <a:rPr lang="en-US" i="1">
                        <a:latin typeface="Cambria Math" panose="02040503050406030204" pitchFamily="18" charset="0"/>
                        <a:ea typeface="Cambria Math" panose="02040503050406030204" pitchFamily="18" charset="0"/>
                      </a:rPr>
                      <m:t>≈</m:t>
                    </m:r>
                    <m:r>
                      <m:rPr>
                        <m:sty m:val="p"/>
                      </m:rPr>
                      <a:rPr lang="en-US" b="0" i="0" smtClean="0">
                        <a:latin typeface="Cambria Math" panose="02040503050406030204" pitchFamily="18" charset="0"/>
                        <a:ea typeface="Cambria Math" panose="02040503050406030204" pitchFamily="18" charset="0"/>
                      </a:rPr>
                      <m:t>L</m:t>
                    </m:r>
                    <m:r>
                      <a:rPr lang="en-US" b="0" i="0"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𝛿</m:t>
                    </m:r>
                    <m:r>
                      <a:rPr lang="en-US" b="0" i="1" smtClean="0">
                        <a:latin typeface="Cambria Math" panose="02040503050406030204" pitchFamily="18" charset="0"/>
                        <a:ea typeface="Cambria Math" panose="02040503050406030204" pitchFamily="18" charset="0"/>
                      </a:rPr>
                      <m:t>𝐿</m:t>
                    </m:r>
                    <m:r>
                      <a:rPr lang="en-US" b="0" i="0" smtClean="0">
                        <a:latin typeface="Cambria Math"/>
                        <a:ea typeface="Cambria Math" panose="02040503050406030204" pitchFamily="18" charset="0"/>
                      </a:rPr>
                      <m:t>(</m:t>
                    </m:r>
                    <m:r>
                      <m:rPr>
                        <m:sty m:val="p"/>
                      </m:rPr>
                      <a:rPr lang="en-US" b="0" i="0" smtClean="0">
                        <a:latin typeface="Cambria Math"/>
                        <a:ea typeface="Cambria Math" panose="02040503050406030204" pitchFamily="18" charset="0"/>
                      </a:rPr>
                      <m:t>v</m:t>
                    </m:r>
                    <m:r>
                      <a:rPr lang="en-US" b="0" i="0" smtClean="0">
                        <a:latin typeface="Cambria Math"/>
                        <a:ea typeface="Cambria Math" panose="02040503050406030204" pitchFamily="18" charset="0"/>
                      </a:rPr>
                      <m:t>)</m:t>
                    </m:r>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3"/>
                <a:stretch>
                  <a:fillRect l="-1314" t="-2241"/>
                </a:stretch>
              </a:blipFill>
            </p:spPr>
            <p:txBody>
              <a:bodyPr/>
              <a:lstStyle/>
              <a:p>
                <a:r>
                  <a:rPr lang="en-US">
                    <a:noFill/>
                  </a:rPr>
                  <a:t> </a:t>
                </a:r>
              </a:p>
            </p:txBody>
          </p:sp>
        </mc:Fallback>
      </mc:AlternateContent>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19840758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DDP Convergence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Retaining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a:rPr>
                          <m:t>𝑓</m:t>
                        </m:r>
                      </m:e>
                      <m:sub>
                        <m:r>
                          <a:rPr lang="en-US" b="0" i="1" smtClean="0">
                            <a:latin typeface="Cambria Math"/>
                          </a:rPr>
                          <m:t>𝑢𝑢</m:t>
                        </m:r>
                      </m:sub>
                    </m:sSub>
                  </m:oMath>
                </a14:m>
                <a:r>
                  <a:rPr lang="en-US" dirty="0"/>
                  <a:t> achieves DDP like convergence at LQR computation times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2"/>
                <a:stretch>
                  <a:fillRect l="-1314" t="-2241" r="-2087"/>
                </a:stretch>
              </a:blipFill>
            </p:spPr>
            <p:txBody>
              <a:bodyPr/>
              <a:lstStyle/>
              <a:p>
                <a:r>
                  <a:rPr lang="en-US">
                    <a:noFill/>
                  </a:rPr>
                  <a:t> </a:t>
                </a:r>
              </a:p>
            </p:txBody>
          </p:sp>
        </mc:Fallback>
      </mc:AlternateContent>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37208039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EDL Technology</a:t>
            </a:r>
          </a:p>
        </p:txBody>
      </p:sp>
      <p:sp>
        <p:nvSpPr>
          <p:cNvPr id="3" name="Content Placeholder 2"/>
          <p:cNvSpPr>
            <a:spLocks noGrp="1"/>
          </p:cNvSpPr>
          <p:nvPr>
            <p:ph idx="1"/>
          </p:nvPr>
        </p:nvSpPr>
        <p:spPr/>
        <p:txBody>
          <a:bodyPr/>
          <a:lstStyle/>
          <a:p>
            <a:r>
              <a:rPr lang="en-US" dirty="0"/>
              <a:t>Current gen. missions rely on technologies qualified for space in the 1970s under the Viking program</a:t>
            </a:r>
          </a:p>
          <a:p>
            <a:r>
              <a:rPr lang="en-US" dirty="0"/>
              <a:t>Missions continue to scale the DGB parachute for larger and heavier vehicles but there are fundamental limitations to the extent they can be scaled</a:t>
            </a:r>
          </a:p>
          <a:p>
            <a:r>
              <a:rPr lang="en-US" dirty="0"/>
              <a:t>Future missions will rely on alternative technologies to enable manned landings requiring pinpoint (&lt; 100 m) accuracy</a:t>
            </a:r>
          </a:p>
          <a:p>
            <a:pPr lvl="1"/>
            <a:r>
              <a:rPr lang="en-US" dirty="0"/>
              <a:t>Supersonic </a:t>
            </a:r>
            <a:r>
              <a:rPr lang="en-US" dirty="0" err="1"/>
              <a:t>retropropulsion</a:t>
            </a:r>
            <a:r>
              <a:rPr lang="en-US" dirty="0"/>
              <a:t> is one such alternative </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1763297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Mars EDL Sequence</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88875" y="1825625"/>
            <a:ext cx="7366250" cy="4351338"/>
          </a:xfrm>
        </p:spPr>
      </p:pic>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grpSp>
        <p:nvGrpSpPr>
          <p:cNvPr id="7" name="Group 6"/>
          <p:cNvGrpSpPr/>
          <p:nvPr/>
        </p:nvGrpSpPr>
        <p:grpSpPr>
          <a:xfrm>
            <a:off x="888875" y="1690689"/>
            <a:ext cx="3806950" cy="2421910"/>
            <a:chOff x="888875" y="1690689"/>
            <a:chExt cx="3712622" cy="2421910"/>
          </a:xfrm>
        </p:grpSpPr>
        <p:sp>
          <p:nvSpPr>
            <p:cNvPr id="3" name="Rounded Rectangle 2"/>
            <p:cNvSpPr/>
            <p:nvPr/>
          </p:nvSpPr>
          <p:spPr>
            <a:xfrm>
              <a:off x="888875" y="1690689"/>
              <a:ext cx="3712622" cy="2421910"/>
            </a:xfrm>
            <a:prstGeom prst="roundRect">
              <a:avLst/>
            </a:prstGeom>
            <a:solidFill>
              <a:schemeClr val="accent1">
                <a:lumMod val="75000"/>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686050" y="1991032"/>
              <a:ext cx="1656415" cy="461665"/>
            </a:xfrm>
            <a:prstGeom prst="rect">
              <a:avLst/>
            </a:prstGeom>
            <a:noFill/>
          </p:spPr>
          <p:txBody>
            <a:bodyPr wrap="none" rtlCol="0">
              <a:spAutoFit/>
            </a:bodyPr>
            <a:lstStyle/>
            <a:p>
              <a:r>
                <a:rPr lang="en-US" sz="2400" dirty="0"/>
                <a:t>Entry Phase</a:t>
              </a:r>
            </a:p>
          </p:txBody>
        </p:sp>
      </p:grpSp>
    </p:spTree>
    <p:extLst>
      <p:ext uri="{BB962C8B-B14F-4D97-AF65-F5344CB8AC3E}">
        <p14:creationId xmlns:p14="http://schemas.microsoft.com/office/powerpoint/2010/main" val="482566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2182" y="916925"/>
            <a:ext cx="7886700" cy="611532"/>
          </a:xfrm>
        </p:spPr>
        <p:txBody>
          <a:bodyPr/>
          <a:lstStyle/>
          <a:p>
            <a:r>
              <a:rPr lang="en-US" dirty="0"/>
              <a:t>Guidance Requirements</a:t>
            </a:r>
          </a:p>
        </p:txBody>
      </p:sp>
      <p:sp>
        <p:nvSpPr>
          <p:cNvPr id="3" name="Content Placeholder 2"/>
          <p:cNvSpPr>
            <a:spLocks noGrp="1"/>
          </p:cNvSpPr>
          <p:nvPr>
            <p:ph idx="1"/>
          </p:nvPr>
        </p:nvSpPr>
        <p:spPr>
          <a:xfrm>
            <a:off x="206477" y="1571005"/>
            <a:ext cx="8731046" cy="4351338"/>
          </a:xfrm>
        </p:spPr>
        <p:txBody>
          <a:bodyPr/>
          <a:lstStyle/>
          <a:p>
            <a:r>
              <a:rPr lang="en-US" sz="2000" dirty="0"/>
              <a:t>Parachute deployment required </a:t>
            </a:r>
            <a:r>
              <a:rPr lang="en-US" sz="2000" b="1" dirty="0"/>
              <a:t>within 10 km </a:t>
            </a:r>
            <a:r>
              <a:rPr lang="en-US" sz="2000" dirty="0"/>
              <a:t>of planned deployment point </a:t>
            </a:r>
          </a:p>
          <a:p>
            <a:pPr lvl="1"/>
            <a:r>
              <a:rPr lang="en-US" sz="1800" dirty="0"/>
              <a:t>Derived from 25 km x 20 km landing footprint req.</a:t>
            </a:r>
          </a:p>
          <a:p>
            <a:r>
              <a:rPr lang="en-US" sz="2000" dirty="0"/>
              <a:t>Parachute deployment must occur </a:t>
            </a:r>
            <a:r>
              <a:rPr lang="en-US" sz="2000" b="1" dirty="0"/>
              <a:t>at least 6 km above </a:t>
            </a:r>
            <a:r>
              <a:rPr lang="en-US" sz="2000" dirty="0"/>
              <a:t>the targeted site elevation</a:t>
            </a:r>
          </a:p>
        </p:txBody>
      </p:sp>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
        <p:nvSpPr>
          <p:cNvPr id="30" name="Oval 29">
            <a:extLst>
              <a:ext uri="{FF2B5EF4-FFF2-40B4-BE49-F238E27FC236}">
                <a16:creationId xmlns:a16="http://schemas.microsoft.com/office/drawing/2014/main" id="{9EDE3B36-3AF0-4437-AC1D-AE23D0354DF0}"/>
              </a:ext>
            </a:extLst>
          </p:cNvPr>
          <p:cNvSpPr/>
          <p:nvPr/>
        </p:nvSpPr>
        <p:spPr>
          <a:xfrm rot="5400000">
            <a:off x="6702274" y="4951056"/>
            <a:ext cx="893361" cy="2692823"/>
          </a:xfrm>
          <a:prstGeom prst="ellipse">
            <a:avLst/>
          </a:prstGeom>
          <a:solidFill>
            <a:srgbClr val="7030A0">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EDE3B36-3AF0-4437-AC1D-AE23D0354DF0}"/>
              </a:ext>
            </a:extLst>
          </p:cNvPr>
          <p:cNvSpPr/>
          <p:nvPr/>
        </p:nvSpPr>
        <p:spPr>
          <a:xfrm rot="10800000">
            <a:off x="3857496" y="4341472"/>
            <a:ext cx="1125206" cy="1148949"/>
          </a:xfrm>
          <a:prstGeom prst="ellipse">
            <a:avLst/>
          </a:prstGeom>
          <a:solidFill>
            <a:srgbClr val="7030A0">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9EDE3B36-3AF0-4437-AC1D-AE23D0354DF0}"/>
              </a:ext>
            </a:extLst>
          </p:cNvPr>
          <p:cNvSpPr/>
          <p:nvPr/>
        </p:nvSpPr>
        <p:spPr>
          <a:xfrm rot="2316768">
            <a:off x="1759864" y="3249841"/>
            <a:ext cx="739041" cy="1521667"/>
          </a:xfrm>
          <a:prstGeom prst="ellipse">
            <a:avLst/>
          </a:prstGeom>
          <a:solidFill>
            <a:srgbClr val="7030A0">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2129385" y="3986565"/>
            <a:ext cx="4991327" cy="2300038"/>
          </a:xfrm>
          <a:custGeom>
            <a:avLst/>
            <a:gdLst>
              <a:gd name="connsiteX0" fmla="*/ 0 w 7740869"/>
              <a:gd name="connsiteY0" fmla="*/ 5080 h 3284308"/>
              <a:gd name="connsiteX1" fmla="*/ 2144110 w 7740869"/>
              <a:gd name="connsiteY1" fmla="*/ 225797 h 3284308"/>
              <a:gd name="connsiteX2" fmla="*/ 3704896 w 7740869"/>
              <a:gd name="connsiteY2" fmla="*/ 1471273 h 3284308"/>
              <a:gd name="connsiteX3" fmla="*/ 6999889 w 7740869"/>
              <a:gd name="connsiteY3" fmla="*/ 1660459 h 3284308"/>
              <a:gd name="connsiteX4" fmla="*/ 7740869 w 7740869"/>
              <a:gd name="connsiteY4" fmla="*/ 3284308 h 3284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0869" h="3284308">
                <a:moveTo>
                  <a:pt x="0" y="5080"/>
                </a:moveTo>
                <a:cubicBezTo>
                  <a:pt x="763313" y="-6744"/>
                  <a:pt x="1526627" y="-18568"/>
                  <a:pt x="2144110" y="225797"/>
                </a:cubicBezTo>
                <a:cubicBezTo>
                  <a:pt x="2761593" y="470162"/>
                  <a:pt x="2895600" y="1232163"/>
                  <a:pt x="3704896" y="1471273"/>
                </a:cubicBezTo>
                <a:cubicBezTo>
                  <a:pt x="4514192" y="1710383"/>
                  <a:pt x="6327227" y="1358287"/>
                  <a:pt x="6999889" y="1660459"/>
                </a:cubicBezTo>
                <a:cubicBezTo>
                  <a:pt x="7672551" y="1962632"/>
                  <a:pt x="7706710" y="2623470"/>
                  <a:pt x="7740869" y="3284308"/>
                </a:cubicBezTo>
              </a:path>
            </a:pathLst>
          </a:custGeom>
          <a:ln w="508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34" name="Group 33">
            <a:extLst>
              <a:ext uri="{FF2B5EF4-FFF2-40B4-BE49-F238E27FC236}">
                <a16:creationId xmlns:a16="http://schemas.microsoft.com/office/drawing/2014/main" id="{9CBC7E17-E67E-419B-B736-0C9BECE30E2E}"/>
              </a:ext>
            </a:extLst>
          </p:cNvPr>
          <p:cNvGrpSpPr/>
          <p:nvPr/>
        </p:nvGrpSpPr>
        <p:grpSpPr>
          <a:xfrm rot="18051635">
            <a:off x="1779168" y="3722402"/>
            <a:ext cx="823735" cy="576545"/>
            <a:chOff x="8966577" y="4136717"/>
            <a:chExt cx="1713015" cy="1198967"/>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35" name="Isosceles Triangle 34">
              <a:extLst>
                <a:ext uri="{FF2B5EF4-FFF2-40B4-BE49-F238E27FC236}">
                  <a16:creationId xmlns:a16="http://schemas.microsoft.com/office/drawing/2014/main" id="{F9F2BA27-5A95-4F29-82E3-52B61ED2CCD8}"/>
                </a:ext>
              </a:extLst>
            </p:cNvPr>
            <p:cNvSpPr/>
            <p:nvPr/>
          </p:nvSpPr>
          <p:spPr>
            <a:xfrm>
              <a:off x="9413823" y="4136717"/>
              <a:ext cx="815174" cy="181640"/>
            </a:xfrm>
            <a:prstGeom prst="triangle">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lowchart: Delay 35">
              <a:extLst>
                <a:ext uri="{FF2B5EF4-FFF2-40B4-BE49-F238E27FC236}">
                  <a16:creationId xmlns:a16="http://schemas.microsoft.com/office/drawing/2014/main" id="{25E6FA35-9188-4626-B547-5B66266FFA98}"/>
                </a:ext>
              </a:extLst>
            </p:cNvPr>
            <p:cNvSpPr/>
            <p:nvPr/>
          </p:nvSpPr>
          <p:spPr>
            <a:xfrm rot="5400000">
              <a:off x="9700276" y="4002117"/>
              <a:ext cx="245617" cy="1713015"/>
            </a:xfrm>
            <a:prstGeom prst="flowChartDelay">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Diagonal Stripe 36">
              <a:extLst>
                <a:ext uri="{FF2B5EF4-FFF2-40B4-BE49-F238E27FC236}">
                  <a16:creationId xmlns:a16="http://schemas.microsoft.com/office/drawing/2014/main" id="{9A9305CB-CB59-426A-9780-B68C5B3B1811}"/>
                </a:ext>
              </a:extLst>
            </p:cNvPr>
            <p:cNvSpPr/>
            <p:nvPr/>
          </p:nvSpPr>
          <p:spPr>
            <a:xfrm rot="2698873">
              <a:off x="9223890" y="4145934"/>
              <a:ext cx="1204654" cy="1189750"/>
            </a:xfrm>
            <a:prstGeom prst="diagStripe">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38" name="Group 37"/>
          <p:cNvGrpSpPr/>
          <p:nvPr/>
        </p:nvGrpSpPr>
        <p:grpSpPr>
          <a:xfrm rot="20811840">
            <a:off x="6531342" y="5204365"/>
            <a:ext cx="922246" cy="572113"/>
            <a:chOff x="3563485" y="5254855"/>
            <a:chExt cx="922246" cy="572113"/>
          </a:xfrm>
        </p:grpSpPr>
        <p:sp>
          <p:nvSpPr>
            <p:cNvPr id="39" name="Diagonal Stripe 38">
              <a:extLst>
                <a:ext uri="{FF2B5EF4-FFF2-40B4-BE49-F238E27FC236}">
                  <a16:creationId xmlns:a16="http://schemas.microsoft.com/office/drawing/2014/main" id="{CC7FDC70-F729-4C4B-8772-BDD117288BB5}"/>
                </a:ext>
              </a:extLst>
            </p:cNvPr>
            <p:cNvSpPr/>
            <p:nvPr/>
          </p:nvSpPr>
          <p:spPr>
            <a:xfrm rot="2698873">
              <a:off x="3735052" y="5254855"/>
              <a:ext cx="579280" cy="572113"/>
            </a:xfrm>
            <a:prstGeom prst="diagStrip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Isosceles Triangle 39">
              <a:extLst>
                <a:ext uri="{FF2B5EF4-FFF2-40B4-BE49-F238E27FC236}">
                  <a16:creationId xmlns:a16="http://schemas.microsoft.com/office/drawing/2014/main" id="{20124C48-9F6C-4C47-B59C-0BE9AADD9062}"/>
                </a:ext>
              </a:extLst>
            </p:cNvPr>
            <p:cNvSpPr/>
            <p:nvPr/>
          </p:nvSpPr>
          <p:spPr>
            <a:xfrm>
              <a:off x="3963610" y="5559278"/>
              <a:ext cx="122163" cy="148651"/>
            </a:xfrm>
            <a:prstGeom prst="triangl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Isosceles Triangle 40">
              <a:extLst>
                <a:ext uri="{FF2B5EF4-FFF2-40B4-BE49-F238E27FC236}">
                  <a16:creationId xmlns:a16="http://schemas.microsoft.com/office/drawing/2014/main" id="{D1FDB6C9-F8BC-4468-87C5-B27134656FCD}"/>
                </a:ext>
              </a:extLst>
            </p:cNvPr>
            <p:cNvSpPr/>
            <p:nvPr/>
          </p:nvSpPr>
          <p:spPr>
            <a:xfrm rot="1800000">
              <a:off x="3563485" y="5543005"/>
              <a:ext cx="122163" cy="148651"/>
            </a:xfrm>
            <a:prstGeom prst="triangl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Isosceles Triangle 41">
              <a:extLst>
                <a:ext uri="{FF2B5EF4-FFF2-40B4-BE49-F238E27FC236}">
                  <a16:creationId xmlns:a16="http://schemas.microsoft.com/office/drawing/2014/main" id="{83C40DF0-D4A1-4BB8-B348-F5B85338E787}"/>
                </a:ext>
              </a:extLst>
            </p:cNvPr>
            <p:cNvSpPr/>
            <p:nvPr/>
          </p:nvSpPr>
          <p:spPr>
            <a:xfrm rot="19800000">
              <a:off x="4363568" y="5538695"/>
              <a:ext cx="122163" cy="148651"/>
            </a:xfrm>
            <a:prstGeom prst="triangl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3" name="TextBox 42"/>
          <p:cNvSpPr txBox="1"/>
          <p:nvPr/>
        </p:nvSpPr>
        <p:spPr>
          <a:xfrm>
            <a:off x="449648" y="3605929"/>
            <a:ext cx="1333804" cy="646331"/>
          </a:xfrm>
          <a:prstGeom prst="rect">
            <a:avLst/>
          </a:prstGeom>
          <a:noFill/>
        </p:spPr>
        <p:txBody>
          <a:bodyPr wrap="square" rtlCol="0">
            <a:spAutoFit/>
          </a:bodyPr>
          <a:lstStyle/>
          <a:p>
            <a:r>
              <a:rPr lang="en-US" dirty="0"/>
              <a:t>Entry Interface</a:t>
            </a:r>
          </a:p>
        </p:txBody>
      </p:sp>
      <p:grpSp>
        <p:nvGrpSpPr>
          <p:cNvPr id="44" name="Group 43"/>
          <p:cNvGrpSpPr/>
          <p:nvPr/>
        </p:nvGrpSpPr>
        <p:grpSpPr>
          <a:xfrm rot="890178">
            <a:off x="3501610" y="3393157"/>
            <a:ext cx="1539989" cy="1801319"/>
            <a:chOff x="828601" y="3659022"/>
            <a:chExt cx="1539989" cy="1801319"/>
          </a:xfrm>
        </p:grpSpPr>
        <p:grpSp>
          <p:nvGrpSpPr>
            <p:cNvPr id="45" name="Group 44"/>
            <p:cNvGrpSpPr/>
            <p:nvPr/>
          </p:nvGrpSpPr>
          <p:grpSpPr>
            <a:xfrm>
              <a:off x="1544855" y="4888228"/>
              <a:ext cx="823735" cy="572113"/>
              <a:chOff x="1202765" y="5157072"/>
              <a:chExt cx="823735" cy="572113"/>
            </a:xfrm>
          </p:grpSpPr>
          <p:sp>
            <p:nvSpPr>
              <p:cNvPr id="50" name="Flowchart: Delay 49">
                <a:extLst>
                  <a:ext uri="{FF2B5EF4-FFF2-40B4-BE49-F238E27FC236}">
                    <a16:creationId xmlns:a16="http://schemas.microsoft.com/office/drawing/2014/main" id="{25E6FA35-9188-4626-B547-5B66266FFA98}"/>
                  </a:ext>
                </a:extLst>
              </p:cNvPr>
              <p:cNvSpPr/>
              <p:nvPr/>
            </p:nvSpPr>
            <p:spPr>
              <a:xfrm rot="4255099">
                <a:off x="1555578" y="5085294"/>
                <a:ext cx="118109" cy="823735"/>
              </a:xfrm>
              <a:prstGeom prst="flowChartDelay">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Diagonal Stripe 50">
                <a:extLst>
                  <a:ext uri="{FF2B5EF4-FFF2-40B4-BE49-F238E27FC236}">
                    <a16:creationId xmlns:a16="http://schemas.microsoft.com/office/drawing/2014/main" id="{9A9305CB-CB59-426A-9780-B68C5B3B1811}"/>
                  </a:ext>
                </a:extLst>
              </p:cNvPr>
              <p:cNvSpPr/>
              <p:nvPr/>
            </p:nvSpPr>
            <p:spPr>
              <a:xfrm rot="1553972">
                <a:off x="1307895" y="5157072"/>
                <a:ext cx="579280" cy="572113"/>
              </a:xfrm>
              <a:prstGeom prst="diagStrip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46" name="Straight Connector 45"/>
            <p:cNvCxnSpPr>
              <a:stCxn id="51" idx="2"/>
            </p:cNvCxnSpPr>
            <p:nvPr/>
          </p:nvCxnSpPr>
          <p:spPr>
            <a:xfrm flipH="1" flipV="1">
              <a:off x="1595388" y="4141085"/>
              <a:ext cx="276437" cy="84128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1871827" y="4079669"/>
              <a:ext cx="26513" cy="89167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1240034" y="4240523"/>
              <a:ext cx="609642" cy="73156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Chord 48"/>
            <p:cNvSpPr/>
            <p:nvPr/>
          </p:nvSpPr>
          <p:spPr>
            <a:xfrm rot="4351380">
              <a:off x="1207702" y="3279921"/>
              <a:ext cx="692851" cy="1451054"/>
            </a:xfrm>
            <a:prstGeom prst="chord">
              <a:avLst>
                <a:gd name="adj1" fmla="val 4028781"/>
                <a:gd name="adj2" fmla="val 17655204"/>
              </a:avLst>
            </a:prstGeom>
            <a:gradFill>
              <a:gsLst>
                <a:gs pos="0">
                  <a:srgbClr val="5E9EFF"/>
                </a:gs>
                <a:gs pos="39999">
                  <a:srgbClr val="85C2FF"/>
                </a:gs>
                <a:gs pos="70000">
                  <a:srgbClr val="C4D6EB"/>
                </a:gs>
                <a:gs pos="100000">
                  <a:srgbClr val="FFEBFA"/>
                </a:gs>
              </a:gsLst>
              <a:lin ang="5400000" scaled="0"/>
            </a:gradFill>
            <a:ln>
              <a:solidFill>
                <a:schemeClr val="tx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TextBox 51"/>
          <p:cNvSpPr txBox="1"/>
          <p:nvPr/>
        </p:nvSpPr>
        <p:spPr>
          <a:xfrm>
            <a:off x="5152696" y="4106846"/>
            <a:ext cx="1450435" cy="646331"/>
          </a:xfrm>
          <a:prstGeom prst="rect">
            <a:avLst/>
          </a:prstGeom>
          <a:noFill/>
        </p:spPr>
        <p:txBody>
          <a:bodyPr wrap="square" rtlCol="0">
            <a:spAutoFit/>
          </a:bodyPr>
          <a:lstStyle/>
          <a:p>
            <a:r>
              <a:rPr lang="en-US" dirty="0"/>
              <a:t>Parachute Deploy</a:t>
            </a:r>
          </a:p>
        </p:txBody>
      </p:sp>
      <p:sp>
        <p:nvSpPr>
          <p:cNvPr id="53" name="TextBox 52"/>
          <p:cNvSpPr txBox="1"/>
          <p:nvPr/>
        </p:nvSpPr>
        <p:spPr>
          <a:xfrm>
            <a:off x="6486051" y="6206717"/>
            <a:ext cx="1269322" cy="369332"/>
          </a:xfrm>
          <a:prstGeom prst="rect">
            <a:avLst/>
          </a:prstGeom>
          <a:noFill/>
        </p:spPr>
        <p:txBody>
          <a:bodyPr wrap="none" rtlCol="0">
            <a:spAutoFit/>
          </a:bodyPr>
          <a:lstStyle/>
          <a:p>
            <a:r>
              <a:rPr lang="en-US" dirty="0"/>
              <a:t>Touchdown</a:t>
            </a:r>
          </a:p>
        </p:txBody>
      </p:sp>
      <p:sp>
        <p:nvSpPr>
          <p:cNvPr id="54" name="TextBox 53"/>
          <p:cNvSpPr txBox="1"/>
          <p:nvPr/>
        </p:nvSpPr>
        <p:spPr>
          <a:xfrm>
            <a:off x="4313048" y="5537301"/>
            <a:ext cx="1888962" cy="923330"/>
          </a:xfrm>
          <a:prstGeom prst="rect">
            <a:avLst/>
          </a:prstGeom>
          <a:noFill/>
        </p:spPr>
        <p:txBody>
          <a:bodyPr wrap="square" rtlCol="0">
            <a:spAutoFit/>
          </a:bodyPr>
          <a:lstStyle/>
          <a:p>
            <a:r>
              <a:rPr lang="en-US" dirty="0"/>
              <a:t>Wind drift on chute expands the ellipse </a:t>
            </a:r>
          </a:p>
        </p:txBody>
      </p:sp>
      <p:sp>
        <p:nvSpPr>
          <p:cNvPr id="55" name="Left Brace 54"/>
          <p:cNvSpPr/>
          <p:nvPr/>
        </p:nvSpPr>
        <p:spPr>
          <a:xfrm>
            <a:off x="3327578" y="4800178"/>
            <a:ext cx="284866" cy="1675682"/>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TextBox 55"/>
          <p:cNvSpPr txBox="1"/>
          <p:nvPr/>
        </p:nvSpPr>
        <p:spPr>
          <a:xfrm>
            <a:off x="554947" y="5006388"/>
            <a:ext cx="2783686" cy="1200329"/>
          </a:xfrm>
          <a:prstGeom prst="rect">
            <a:avLst/>
          </a:prstGeom>
          <a:noFill/>
        </p:spPr>
        <p:txBody>
          <a:bodyPr wrap="square" rtlCol="0">
            <a:spAutoFit/>
          </a:bodyPr>
          <a:lstStyle/>
          <a:p>
            <a:r>
              <a:rPr lang="en-US" dirty="0"/>
              <a:t>Deploy must occur high enough  to provide timeline margin for descent and landing operations</a:t>
            </a:r>
          </a:p>
        </p:txBody>
      </p:sp>
      <p:sp>
        <p:nvSpPr>
          <p:cNvPr id="57" name="TextBox 56"/>
          <p:cNvSpPr txBox="1"/>
          <p:nvPr/>
        </p:nvSpPr>
        <p:spPr>
          <a:xfrm>
            <a:off x="7535786" y="5002262"/>
            <a:ext cx="1546193" cy="646331"/>
          </a:xfrm>
          <a:prstGeom prst="rect">
            <a:avLst/>
          </a:prstGeom>
          <a:noFill/>
        </p:spPr>
        <p:txBody>
          <a:bodyPr wrap="square" rtlCol="0">
            <a:spAutoFit/>
          </a:bodyPr>
          <a:lstStyle/>
          <a:p>
            <a:r>
              <a:rPr lang="en-US" dirty="0"/>
              <a:t>Powered Descent</a:t>
            </a:r>
          </a:p>
        </p:txBody>
      </p:sp>
      <p:cxnSp>
        <p:nvCxnSpPr>
          <p:cNvPr id="59" name="Straight Arrow Connector 58"/>
          <p:cNvCxnSpPr>
            <a:endCxn id="31" idx="1"/>
          </p:cNvCxnSpPr>
          <p:nvPr/>
        </p:nvCxnSpPr>
        <p:spPr>
          <a:xfrm flipH="1" flipV="1">
            <a:off x="4817919" y="5322161"/>
            <a:ext cx="164783" cy="24357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5442469" y="6291026"/>
            <a:ext cx="282032"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1354827" y="3281171"/>
            <a:ext cx="1302648" cy="461665"/>
          </a:xfrm>
          <a:prstGeom prst="rect">
            <a:avLst/>
          </a:prstGeom>
          <a:noFill/>
        </p:spPr>
        <p:txBody>
          <a:bodyPr wrap="square" rtlCol="0">
            <a:spAutoFit/>
          </a:bodyPr>
          <a:lstStyle/>
          <a:p>
            <a:r>
              <a:rPr lang="en-US" sz="1200" dirty="0"/>
              <a:t>Uncertainty ellipse</a:t>
            </a:r>
          </a:p>
        </p:txBody>
      </p:sp>
      <p:sp>
        <p:nvSpPr>
          <p:cNvPr id="70" name="TextBox 69"/>
          <p:cNvSpPr txBox="1"/>
          <p:nvPr/>
        </p:nvSpPr>
        <p:spPr>
          <a:xfrm>
            <a:off x="5877913" y="2687944"/>
            <a:ext cx="2386630" cy="923330"/>
          </a:xfrm>
          <a:prstGeom prst="rect">
            <a:avLst/>
          </a:prstGeom>
          <a:noFill/>
          <a:ln>
            <a:solidFill>
              <a:schemeClr val="tx1"/>
            </a:solidFill>
          </a:ln>
        </p:spPr>
        <p:txBody>
          <a:bodyPr wrap="square" rtlCol="0">
            <a:spAutoFit/>
          </a:bodyPr>
          <a:lstStyle/>
          <a:p>
            <a:r>
              <a:rPr lang="en-US" dirty="0"/>
              <a:t>Site Elevations (MOLA)</a:t>
            </a:r>
          </a:p>
          <a:p>
            <a:r>
              <a:rPr lang="en-US" dirty="0"/>
              <a:t>MSL:      -4.50 km</a:t>
            </a:r>
          </a:p>
          <a:p>
            <a:r>
              <a:rPr lang="en-US" dirty="0"/>
              <a:t>M2020: -2.56 km</a:t>
            </a:r>
          </a:p>
        </p:txBody>
      </p:sp>
    </p:spTree>
    <p:extLst>
      <p:ext uri="{BB962C8B-B14F-4D97-AF65-F5344CB8AC3E}">
        <p14:creationId xmlns:p14="http://schemas.microsoft.com/office/powerpoint/2010/main" val="3442004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4349" y="1079157"/>
            <a:ext cx="8286751" cy="611532"/>
          </a:xfrm>
        </p:spPr>
        <p:txBody>
          <a:bodyPr/>
          <a:lstStyle/>
          <a:p>
            <a:r>
              <a:rPr lang="en-US" dirty="0"/>
              <a:t>Entry Guidance State of the Practice</a:t>
            </a:r>
          </a:p>
        </p:txBody>
      </p:sp>
      <p:sp>
        <p:nvSpPr>
          <p:cNvPr id="3" name="Content Placeholder 2"/>
          <p:cNvSpPr>
            <a:spLocks noGrp="1"/>
          </p:cNvSpPr>
          <p:nvPr>
            <p:ph idx="1"/>
          </p:nvPr>
        </p:nvSpPr>
        <p:spPr>
          <a:xfrm>
            <a:off x="628650" y="1892386"/>
            <a:ext cx="7886700" cy="3779752"/>
          </a:xfrm>
        </p:spPr>
        <p:txBody>
          <a:bodyPr/>
          <a:lstStyle/>
          <a:p>
            <a:r>
              <a:rPr lang="en-US" sz="2400" dirty="0"/>
              <a:t>MSL and Mars 2020 both used modified Apollo entry guidance</a:t>
            </a:r>
          </a:p>
          <a:p>
            <a:pPr lvl="1"/>
            <a:r>
              <a:rPr lang="en-US" sz="2000" dirty="0"/>
              <a:t>Low-lifting vehicles, L/D ~ 0.24, yields limited control authority </a:t>
            </a:r>
          </a:p>
          <a:p>
            <a:pPr lvl="1"/>
            <a:r>
              <a:rPr lang="en-US" sz="2000" dirty="0"/>
              <a:t>BC = m/(C</a:t>
            </a:r>
            <a:r>
              <a:rPr lang="en-US" sz="2000" baseline="-25000" dirty="0"/>
              <a:t>D</a:t>
            </a:r>
            <a:r>
              <a:rPr lang="en-US" sz="2000" dirty="0"/>
              <a:t>*A) ~ 120 kg/m</a:t>
            </a:r>
            <a:r>
              <a:rPr lang="en-US" sz="2000" baseline="30000" dirty="0"/>
              <a:t>2</a:t>
            </a:r>
          </a:p>
          <a:p>
            <a:r>
              <a:rPr lang="en-US" sz="2400" dirty="0"/>
              <a:t>Decoupled longitudinal and lateral guidance</a:t>
            </a:r>
          </a:p>
          <a:p>
            <a:r>
              <a:rPr lang="en-US" sz="2400" dirty="0"/>
              <a:t>Reference trajectory designed for slow maneuvers and wide margins </a:t>
            </a:r>
          </a:p>
          <a:p>
            <a:r>
              <a:rPr lang="en-US" sz="2400" dirty="0"/>
              <a:t>Closed-loop performance evaluated via Monte Carlo</a:t>
            </a:r>
          </a:p>
          <a:p>
            <a:pPr lvl="1"/>
            <a:r>
              <a:rPr lang="en-US" sz="2000" dirty="0"/>
              <a:t>Iteration with human in the loop until requirements are satisfied</a:t>
            </a:r>
          </a:p>
          <a:p>
            <a:pPr lvl="1"/>
            <a:r>
              <a:rPr lang="en-US" sz="2000" dirty="0"/>
              <a:t>100s or 1000s of candidate reference trajectories are evaluated</a:t>
            </a:r>
          </a:p>
          <a:p>
            <a:pPr lvl="1"/>
            <a:endParaRPr lang="en-US" sz="2000" dirty="0"/>
          </a:p>
        </p:txBody>
      </p:sp>
      <p:sp>
        <p:nvSpPr>
          <p:cNvPr id="4" name="Date Placeholder 3"/>
          <p:cNvSpPr>
            <a:spLocks noGrp="1"/>
          </p:cNvSpPr>
          <p:nvPr>
            <p:ph type="dt" sz="half" idx="10"/>
          </p:nvPr>
        </p:nvSpPr>
        <p:spPr/>
        <p:txBody>
          <a:bodyPr/>
          <a:lstStyle/>
          <a:p>
            <a:fld id="{0CE37C48-1170-4701-8E7C-79F64CD70510}" type="datetime1">
              <a:rPr lang="en-US" smtClean="0"/>
              <a:t>6/2/2021</a:t>
            </a:fld>
            <a:endParaRPr lang="en-US"/>
          </a:p>
        </p:txBody>
      </p:sp>
    </p:spTree>
    <p:extLst>
      <p:ext uri="{BB962C8B-B14F-4D97-AF65-F5344CB8AC3E}">
        <p14:creationId xmlns:p14="http://schemas.microsoft.com/office/powerpoint/2010/main" val="2733381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Longitudinal Motion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1" y="1825625"/>
                <a:ext cx="4953000" cy="4351338"/>
              </a:xfrm>
            </p:spPr>
            <p:txBody>
              <a:bodyPr/>
              <a:lstStyle/>
              <a:p>
                <a:r>
                  <a:rPr lang="en-US" sz="2400" dirty="0"/>
                  <a:t>Longitudinal state vector consists of </a:t>
                </a:r>
              </a:p>
              <a:p>
                <a:pPr lvl="1"/>
                <a:r>
                  <a:rPr lang="en-US" sz="2000" dirty="0"/>
                  <a:t>altitude (h), range (s), velocity magnitude (v) and flight path angle (</a:t>
                </a:r>
                <a:r>
                  <a:rPr lang="el-GR" sz="2000" dirty="0"/>
                  <a:t>γ</a:t>
                </a:r>
                <a:r>
                  <a:rPr lang="en-US" sz="2000" dirty="0"/>
                  <a:t>)</a:t>
                </a:r>
              </a:p>
              <a:p>
                <a:r>
                  <a:rPr lang="en-US" sz="2400" dirty="0"/>
                  <a:t>Uncertainty is modeled the initial state and in model parameters: </a:t>
                </a:r>
              </a:p>
              <a:p>
                <a:pPr lvl="1"/>
                <a:r>
                  <a:rPr lang="en-US" sz="2000" dirty="0"/>
                  <a:t>atmospheric density</a:t>
                </a:r>
              </a:p>
              <a:p>
                <a:pPr lvl="1"/>
                <a:r>
                  <a:rPr lang="en-US" sz="2000" dirty="0"/>
                  <a:t>Both aerodynamic coefficients (or L/D and </a:t>
                </a:r>
                <a:r>
                  <a:rPr lang="el-GR" sz="2000" dirty="0"/>
                  <a:t>β</a:t>
                </a:r>
                <a:r>
                  <a:rPr lang="en-US" sz="2000" dirty="0"/>
                  <a:t>)</a:t>
                </a:r>
              </a:p>
              <a:p>
                <a:r>
                  <a:rPr lang="en-US" sz="2400" dirty="0"/>
                  <a:t>Control variable </a:t>
                </a:r>
                <a14:m>
                  <m:oMath xmlns:m="http://schemas.openxmlformats.org/officeDocument/2006/math">
                    <m:r>
                      <a:rPr lang="en-US" sz="2400" i="1">
                        <a:latin typeface="Cambria Math"/>
                      </a:rPr>
                      <m:t>𝑢</m:t>
                    </m:r>
                    <m:r>
                      <a:rPr lang="en-US" sz="2400" i="1">
                        <a:latin typeface="Cambria Math"/>
                      </a:rPr>
                      <m:t>=</m:t>
                    </m:r>
                    <m:func>
                      <m:funcPr>
                        <m:ctrlPr>
                          <a:rPr lang="en-US" sz="2400" i="1">
                            <a:latin typeface="Cambria Math" panose="02040503050406030204" pitchFamily="18" charset="0"/>
                          </a:rPr>
                        </m:ctrlPr>
                      </m:funcPr>
                      <m:fName>
                        <m:r>
                          <m:rPr>
                            <m:sty m:val="p"/>
                          </m:rPr>
                          <a:rPr lang="en-US" sz="2400">
                            <a:latin typeface="Cambria Math"/>
                          </a:rPr>
                          <m:t>cos</m:t>
                        </m:r>
                      </m:fName>
                      <m:e>
                        <m:r>
                          <a:rPr lang="en-US" sz="2400" i="1">
                            <a:latin typeface="Cambria Math"/>
                          </a:rPr>
                          <m:t>𝜎</m:t>
                        </m:r>
                      </m:e>
                    </m:func>
                  </m:oMath>
                </a14:m>
                <a:endParaRPr lang="en-US" dirty="0"/>
              </a:p>
              <a:p>
                <a:pPr lvl="1"/>
                <a14:m>
                  <m:oMath xmlns:m="http://schemas.openxmlformats.org/officeDocument/2006/math">
                    <m:r>
                      <a:rPr lang="en-US" i="1">
                        <a:latin typeface="Cambria Math"/>
                      </a:rPr>
                      <m:t>𝜎</m:t>
                    </m:r>
                  </m:oMath>
                </a14:m>
                <a:r>
                  <a:rPr lang="en-US" dirty="0"/>
                  <a:t> orients the lift vector around the velocity vector</a:t>
                </a:r>
              </a:p>
              <a:p>
                <a:pPr lvl="1"/>
                <a:r>
                  <a:rPr lang="en-US" dirty="0"/>
                  <a:t>u determines what fraction of L is oriented “up”</a:t>
                </a: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1" y="1825625"/>
                <a:ext cx="4953000" cy="4351338"/>
              </a:xfrm>
              <a:blipFill rotWithShape="1">
                <a:blip r:embed="rId3"/>
                <a:stretch>
                  <a:fillRect l="-1599" t="-1961" r="-2214" b="-22969"/>
                </a:stretch>
              </a:blipFill>
            </p:spPr>
            <p:txBody>
              <a:bodyPr/>
              <a:lstStyle/>
              <a:p>
                <a:r>
                  <a:rPr lang="en-US">
                    <a:noFill/>
                  </a:rPr>
                  <a:t> </a:t>
                </a:r>
              </a:p>
            </p:txBody>
          </p:sp>
        </mc:Fallback>
      </mc:AlternateContent>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81663" y="1740564"/>
            <a:ext cx="3462337" cy="2200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95925" y="3800475"/>
            <a:ext cx="2228850" cy="146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6486525" y="4162425"/>
            <a:ext cx="133350" cy="228600"/>
          </a:xfrm>
          <a:prstGeom prst="rect">
            <a:avLst/>
          </a:prstGeom>
          <a:solidFill>
            <a:srgbClr val="FFFF00">
              <a:alpha val="25000"/>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496050" y="4724400"/>
            <a:ext cx="133350" cy="228600"/>
          </a:xfrm>
          <a:prstGeom prst="rect">
            <a:avLst/>
          </a:prstGeom>
          <a:solidFill>
            <a:srgbClr val="FFFF00">
              <a:alpha val="25000"/>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067550" y="4686300"/>
            <a:ext cx="304800" cy="228600"/>
          </a:xfrm>
          <a:prstGeom prst="rect">
            <a:avLst/>
          </a:prstGeom>
          <a:solidFill>
            <a:srgbClr val="FFFF00">
              <a:alpha val="25000"/>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077075" y="4133850"/>
            <a:ext cx="304800" cy="228600"/>
          </a:xfrm>
          <a:prstGeom prst="rect">
            <a:avLst/>
          </a:prstGeom>
          <a:solidFill>
            <a:srgbClr val="FFFF00">
              <a:alpha val="25000"/>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7" name="Picture 5" descr="E:\Documents\EDL\Documents\Dissertation\Images\EntryCapsule.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19950" y="1533525"/>
            <a:ext cx="1754465" cy="1143000"/>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p:cNvSpPr/>
          <p:nvPr/>
        </p:nvSpPr>
        <p:spPr>
          <a:xfrm>
            <a:off x="7372350" y="5461515"/>
            <a:ext cx="1047750" cy="1047750"/>
          </a:xfrm>
          <a:prstGeom prst="ellipse">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rot="16200000">
            <a:off x="7543800" y="5484138"/>
            <a:ext cx="704849" cy="1071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7501397" y="5082658"/>
            <a:ext cx="282450" cy="369332"/>
          </a:xfrm>
          <a:prstGeom prst="rect">
            <a:avLst/>
          </a:prstGeom>
          <a:noFill/>
        </p:spPr>
        <p:txBody>
          <a:bodyPr wrap="none" rtlCol="0">
            <a:spAutoFit/>
          </a:bodyPr>
          <a:lstStyle/>
          <a:p>
            <a:r>
              <a:rPr lang="en-US" dirty="0"/>
              <a:t>L</a:t>
            </a:r>
          </a:p>
        </p:txBody>
      </p:sp>
      <p:sp>
        <p:nvSpPr>
          <p:cNvPr id="15" name="Flowchart: Summing Junction 14"/>
          <p:cNvSpPr/>
          <p:nvPr/>
        </p:nvSpPr>
        <p:spPr>
          <a:xfrm>
            <a:off x="7786687" y="5875852"/>
            <a:ext cx="219075" cy="219075"/>
          </a:xfrm>
          <a:prstGeom prst="flowChartSummingJuncti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ircular Arrow 15"/>
          <p:cNvSpPr/>
          <p:nvPr/>
        </p:nvSpPr>
        <p:spPr>
          <a:xfrm rot="1152200">
            <a:off x="7818717" y="4969634"/>
            <a:ext cx="973431" cy="968189"/>
          </a:xfrm>
          <a:prstGeom prst="circularArrow">
            <a:avLst>
              <a:gd name="adj1" fmla="val 0"/>
              <a:gd name="adj2" fmla="val 1142319"/>
              <a:gd name="adj3" fmla="val 21491699"/>
              <a:gd name="adj4" fmla="val 12049535"/>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mc:AlternateContent xmlns:mc="http://schemas.openxmlformats.org/markup-compatibility/2006" xmlns:a14="http://schemas.microsoft.com/office/drawing/2010/main">
        <mc:Choice Requires="a14">
          <p:sp>
            <p:nvSpPr>
              <p:cNvPr id="17" name="Rectangle 16"/>
              <p:cNvSpPr/>
              <p:nvPr/>
            </p:nvSpPr>
            <p:spPr>
              <a:xfrm>
                <a:off x="8175590" y="5168384"/>
                <a:ext cx="37786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a:rPr>
                        <m:t>𝜎</m:t>
                      </m:r>
                    </m:oMath>
                  </m:oMathPara>
                </a14:m>
                <a:endParaRPr lang="en-US" dirty="0"/>
              </a:p>
            </p:txBody>
          </p:sp>
        </mc:Choice>
        <mc:Fallback xmlns="">
          <p:sp>
            <p:nvSpPr>
              <p:cNvPr id="17" name="Rectangle 16"/>
              <p:cNvSpPr>
                <a:spLocks noRot="1" noChangeAspect="1" noMove="1" noResize="1" noEditPoints="1" noAdjustHandles="1" noChangeArrowheads="1" noChangeShapeType="1" noTextEdit="1"/>
              </p:cNvSpPr>
              <p:nvPr/>
            </p:nvSpPr>
            <p:spPr>
              <a:xfrm>
                <a:off x="8175590" y="5168384"/>
                <a:ext cx="377860" cy="369332"/>
              </a:xfrm>
              <a:prstGeom prst="rect">
                <a:avLst/>
              </a:prstGeom>
              <a:blipFill rotWithShape="1">
                <a:blip r:embed="rId7"/>
                <a:stretch>
                  <a:fillRect t="-8333" r="-20968" b="-26667"/>
                </a:stretch>
              </a:blipFill>
            </p:spPr>
            <p:txBody>
              <a:bodyPr/>
              <a:lstStyle/>
              <a:p>
                <a:r>
                  <a:rPr lang="en-US">
                    <a:noFill/>
                  </a:rPr>
                  <a:t> </a:t>
                </a:r>
              </a:p>
            </p:txBody>
          </p:sp>
        </mc:Fallback>
      </mc:AlternateContent>
    </p:spTree>
    <p:extLst>
      <p:ext uri="{BB962C8B-B14F-4D97-AF65-F5344CB8AC3E}">
        <p14:creationId xmlns:p14="http://schemas.microsoft.com/office/powerpoint/2010/main" val="77138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MSL Longitudinal Guidance Law</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Commands a vertical L/D (converted to bank angle) based on predicted range error:</a:t>
                </a:r>
              </a:p>
              <a:p>
                <a:pPr marL="0" indent="0" algn="ctr">
                  <a:buNone/>
                </a:pPr>
                <a14:m>
                  <m:oMath xmlns:m="http://schemas.openxmlformats.org/officeDocument/2006/math">
                    <m:f>
                      <m:fPr>
                        <m:ctrlPr>
                          <a:rPr lang="en-US" b="0" i="1" smtClean="0">
                            <a:latin typeface="Cambria Math" panose="02040503050406030204" pitchFamily="18" charset="0"/>
                          </a:rPr>
                        </m:ctrlPr>
                      </m:fPr>
                      <m:num>
                        <m:r>
                          <a:rPr lang="en-US" b="0" i="1" smtClean="0">
                            <a:latin typeface="Cambria Math"/>
                          </a:rPr>
                          <m:t>𝐿</m:t>
                        </m:r>
                      </m:num>
                      <m:den>
                        <m:r>
                          <a:rPr lang="en-US" b="0" i="1" smtClean="0">
                            <a:latin typeface="Cambria Math"/>
                          </a:rPr>
                          <m:t>𝐷</m:t>
                        </m:r>
                      </m:den>
                    </m:f>
                    <m:func>
                      <m:funcPr>
                        <m:ctrlPr>
                          <a:rPr lang="en-US" b="0" i="1" smtClean="0">
                            <a:latin typeface="Cambria Math" panose="02040503050406030204" pitchFamily="18" charset="0"/>
                          </a:rPr>
                        </m:ctrlPr>
                      </m:funcPr>
                      <m:fName>
                        <m:r>
                          <m:rPr>
                            <m:sty m:val="p"/>
                          </m:rPr>
                          <a:rPr lang="en-US" b="0" i="0" smtClean="0">
                            <a:latin typeface="Cambria Math"/>
                          </a:rPr>
                          <m:t>cos</m:t>
                        </m:r>
                      </m:fName>
                      <m:e>
                        <m:r>
                          <a:rPr lang="en-US" b="0" i="1" smtClean="0">
                            <a:latin typeface="Cambria Math"/>
                          </a:rPr>
                          <m:t>𝜎</m:t>
                        </m:r>
                      </m:e>
                    </m:func>
                    <m:r>
                      <a:rPr lang="en-US" b="0" i="1" smtClean="0">
                        <a:latin typeface="Cambria Math"/>
                      </a:rPr>
                      <m:t>=</m:t>
                    </m:r>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a:rPr>
                                  <m:t>𝐿</m:t>
                                </m:r>
                              </m:num>
                              <m:den>
                                <m:r>
                                  <a:rPr lang="en-US" i="1">
                                    <a:latin typeface="Cambria Math"/>
                                  </a:rPr>
                                  <m:t>𝐷</m:t>
                                </m:r>
                              </m:den>
                            </m:f>
                          </m:e>
                        </m:d>
                      </m:e>
                      <m:sub>
                        <m:r>
                          <a:rPr lang="en-US" b="0" i="1" smtClean="0">
                            <a:latin typeface="Cambria Math"/>
                          </a:rPr>
                          <m:t>𝑟𝑒𝑓</m:t>
                        </m:r>
                      </m:sub>
                    </m:sSub>
                    <m:func>
                      <m:funcPr>
                        <m:ctrlPr>
                          <a:rPr lang="en-US" b="0" i="1" smtClean="0">
                            <a:latin typeface="Cambria Math" panose="02040503050406030204" pitchFamily="18" charset="0"/>
                          </a:rPr>
                        </m:ctrlPr>
                      </m:funcPr>
                      <m:fName>
                        <m:r>
                          <m:rPr>
                            <m:sty m:val="p"/>
                          </m:rPr>
                          <a:rPr lang="en-US" b="0" i="0" smtClean="0">
                            <a:latin typeface="Cambria Math"/>
                          </a:rPr>
                          <m:t>cos</m:t>
                        </m:r>
                      </m:fName>
                      <m:e>
                        <m:sSub>
                          <m:sSubPr>
                            <m:ctrlPr>
                              <a:rPr lang="en-US" b="0" i="1" smtClean="0">
                                <a:latin typeface="Cambria Math" panose="02040503050406030204" pitchFamily="18" charset="0"/>
                              </a:rPr>
                            </m:ctrlPr>
                          </m:sSubPr>
                          <m:e>
                            <m:r>
                              <a:rPr lang="en-US" b="0" i="1" smtClean="0">
                                <a:latin typeface="Cambria Math"/>
                              </a:rPr>
                              <m:t>𝜎</m:t>
                            </m:r>
                          </m:e>
                          <m:sub>
                            <m:r>
                              <a:rPr lang="en-US" b="0" i="1" smtClean="0">
                                <a:latin typeface="Cambria Math"/>
                              </a:rPr>
                              <m:t>𝑟𝑒𝑓</m:t>
                            </m:r>
                          </m:sub>
                        </m:sSub>
                      </m:e>
                    </m:func>
                    <m:r>
                      <a:rPr lang="en-US" b="0" i="1" smtClean="0">
                        <a:latin typeface="Cambria Math"/>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a:rPr>
                              <m:t>𝐾</m:t>
                            </m:r>
                          </m:e>
                          <m:sub>
                            <m:r>
                              <a:rPr lang="en-US" b="0" i="1" smtClean="0">
                                <a:latin typeface="Cambria Math"/>
                              </a:rPr>
                              <m:t>3</m:t>
                            </m:r>
                          </m:sub>
                        </m:sSub>
                        <m:d>
                          <m:dPr>
                            <m:ctrlPr>
                              <a:rPr lang="en-US" b="0" i="1" smtClean="0">
                                <a:latin typeface="Cambria Math" panose="02040503050406030204" pitchFamily="18" charset="0"/>
                              </a:rPr>
                            </m:ctrlPr>
                          </m:dPr>
                          <m:e>
                            <m:r>
                              <a:rPr lang="en-US" b="0" i="1" smtClean="0">
                                <a:latin typeface="Cambria Math"/>
                              </a:rPr>
                              <m:t>𝑅</m:t>
                            </m:r>
                            <m:r>
                              <a:rPr lang="en-US" b="0" i="1" smtClean="0">
                                <a:latin typeface="Cambria Math"/>
                              </a:rPr>
                              <m:t>−</m:t>
                            </m:r>
                            <m:sSub>
                              <m:sSubPr>
                                <m:ctrlPr>
                                  <a:rPr lang="en-US" b="0" i="1" smtClean="0">
                                    <a:latin typeface="Cambria Math" panose="02040503050406030204" pitchFamily="18" charset="0"/>
                                  </a:rPr>
                                </m:ctrlPr>
                              </m:sSubPr>
                              <m:e>
                                <m:r>
                                  <a:rPr lang="en-US" b="0" i="1" smtClean="0">
                                    <a:latin typeface="Cambria Math"/>
                                  </a:rPr>
                                  <m:t>𝑅</m:t>
                                </m:r>
                              </m:e>
                              <m:sub>
                                <m:r>
                                  <a:rPr lang="en-US" b="0" i="1" smtClean="0">
                                    <a:latin typeface="Cambria Math"/>
                                  </a:rPr>
                                  <m:t>𝑝</m:t>
                                </m:r>
                              </m:sub>
                            </m:sSub>
                          </m:e>
                        </m:d>
                      </m:num>
                      <m:den>
                        <m:r>
                          <a:rPr lang="en-US" b="0" i="1" smtClean="0">
                            <a:latin typeface="Cambria Math"/>
                          </a:rPr>
                          <m:t>𝜕</m:t>
                        </m:r>
                        <m:r>
                          <a:rPr lang="en-US" b="0" i="1" smtClean="0">
                            <a:latin typeface="Cambria Math"/>
                          </a:rPr>
                          <m:t>𝑅</m:t>
                        </m:r>
                        <m:r>
                          <a:rPr lang="en-US" b="0" i="1" smtClean="0">
                            <a:latin typeface="Cambria Math"/>
                          </a:rPr>
                          <m:t>/</m:t>
                        </m:r>
                        <m:r>
                          <a:rPr lang="en-US" b="0" i="1" smtClean="0">
                            <a:latin typeface="Cambria Math"/>
                          </a:rPr>
                          <m:t>𝜕</m:t>
                        </m:r>
                        <m:r>
                          <a:rPr lang="en-US" b="0" i="1" smtClean="0">
                            <a:latin typeface="Cambria Math"/>
                          </a:rPr>
                          <m:t>(</m:t>
                        </m:r>
                        <m:f>
                          <m:fPr>
                            <m:ctrlPr>
                              <a:rPr lang="en-US" b="0" i="1" smtClean="0">
                                <a:latin typeface="Cambria Math" panose="02040503050406030204" pitchFamily="18" charset="0"/>
                              </a:rPr>
                            </m:ctrlPr>
                          </m:fPr>
                          <m:num>
                            <m:r>
                              <a:rPr lang="en-US" b="0" i="1" smtClean="0">
                                <a:latin typeface="Cambria Math"/>
                              </a:rPr>
                              <m:t>𝐿</m:t>
                            </m:r>
                          </m:num>
                          <m:den>
                            <m:r>
                              <a:rPr lang="en-US" b="0" i="1" smtClean="0">
                                <a:latin typeface="Cambria Math"/>
                              </a:rPr>
                              <m:t>𝐷</m:t>
                            </m:r>
                          </m:den>
                        </m:f>
                        <m:r>
                          <a:rPr lang="en-US" b="0" i="1" smtClean="0">
                            <a:latin typeface="Cambria Math"/>
                          </a:rPr>
                          <m:t>)</m:t>
                        </m:r>
                      </m:den>
                    </m:f>
                  </m:oMath>
                </a14:m>
                <a:r>
                  <a:rPr lang="en-US" dirty="0"/>
                  <a:t> </a:t>
                </a:r>
              </a:p>
              <a:p>
                <a:endParaRPr lang="en-US" dirty="0"/>
              </a:p>
              <a:p>
                <a:r>
                  <a:rPr lang="en-US" dirty="0"/>
                  <a:t>Range error is predicted based on influence coefficients computed using linearized dynamics:</a:t>
                </a:r>
                <a:endParaRPr lang="en-US" b="0" i="1" dirty="0">
                  <a:latin typeface="Cambria Math"/>
                </a:endParaRPr>
              </a:p>
              <a:p>
                <a:pPr marL="0" indent="0" algn="ctr">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a:rPr>
                            <m:t>𝑅</m:t>
                          </m:r>
                        </m:e>
                        <m:sub>
                          <m:r>
                            <a:rPr lang="en-US" b="0" i="1" smtClean="0">
                              <a:latin typeface="Cambria Math"/>
                            </a:rPr>
                            <m:t>𝑝</m:t>
                          </m:r>
                        </m:sub>
                      </m:sSub>
                      <m:r>
                        <a:rPr lang="en-US" b="0" i="1" smtClean="0">
                          <a:latin typeface="Cambria Math"/>
                        </a:rPr>
                        <m:t>=</m:t>
                      </m:r>
                      <m:sSub>
                        <m:sSubPr>
                          <m:ctrlPr>
                            <a:rPr lang="en-US" b="0" i="1" smtClean="0">
                              <a:latin typeface="Cambria Math" panose="02040503050406030204" pitchFamily="18" charset="0"/>
                            </a:rPr>
                          </m:ctrlPr>
                        </m:sSubPr>
                        <m:e>
                          <m:r>
                            <a:rPr lang="en-US" b="0" i="1" smtClean="0">
                              <a:latin typeface="Cambria Math"/>
                            </a:rPr>
                            <m:t>𝑅</m:t>
                          </m:r>
                        </m:e>
                        <m:sub>
                          <m:r>
                            <a:rPr lang="en-US" b="0" i="1" smtClean="0">
                              <a:latin typeface="Cambria Math"/>
                            </a:rPr>
                            <m:t>𝑟𝑒𝑓</m:t>
                          </m:r>
                        </m:sub>
                      </m:sSub>
                      <m:r>
                        <a:rPr lang="en-US" b="0" i="1" smtClean="0">
                          <a:latin typeface="Cambria Math"/>
                        </a:rPr>
                        <m:t>+</m:t>
                      </m:r>
                      <m:f>
                        <m:fPr>
                          <m:ctrlPr>
                            <a:rPr lang="en-US" b="0" i="1" smtClean="0">
                              <a:latin typeface="Cambria Math" panose="02040503050406030204" pitchFamily="18" charset="0"/>
                            </a:rPr>
                          </m:ctrlPr>
                        </m:fPr>
                        <m:num>
                          <m:r>
                            <a:rPr lang="en-US" b="0" i="1" smtClean="0">
                              <a:latin typeface="Cambria Math"/>
                            </a:rPr>
                            <m:t>𝜕</m:t>
                          </m:r>
                          <m:r>
                            <a:rPr lang="en-US" b="0" i="1" smtClean="0">
                              <a:latin typeface="Cambria Math"/>
                            </a:rPr>
                            <m:t>𝑅</m:t>
                          </m:r>
                        </m:num>
                        <m:den>
                          <m:r>
                            <a:rPr lang="en-US" b="0" i="1" smtClean="0">
                              <a:latin typeface="Cambria Math"/>
                            </a:rPr>
                            <m:t>𝜕</m:t>
                          </m:r>
                          <m:r>
                            <a:rPr lang="en-US" b="0" i="1" smtClean="0">
                              <a:latin typeface="Cambria Math"/>
                            </a:rPr>
                            <m:t>𝐷</m:t>
                          </m:r>
                        </m:den>
                      </m:f>
                      <m:d>
                        <m:dPr>
                          <m:ctrlPr>
                            <a:rPr lang="en-US" b="0" i="1" smtClean="0">
                              <a:latin typeface="Cambria Math" panose="02040503050406030204" pitchFamily="18" charset="0"/>
                            </a:rPr>
                          </m:ctrlPr>
                        </m:dPr>
                        <m:e>
                          <m:r>
                            <a:rPr lang="en-US" b="0" i="1" smtClean="0">
                              <a:latin typeface="Cambria Math"/>
                            </a:rPr>
                            <m:t>𝐷</m:t>
                          </m:r>
                          <m:r>
                            <a:rPr lang="en-US" b="0" i="1" smtClean="0">
                              <a:latin typeface="Cambria Math"/>
                            </a:rPr>
                            <m:t>−</m:t>
                          </m:r>
                          <m:sSub>
                            <m:sSubPr>
                              <m:ctrlPr>
                                <a:rPr lang="en-US" b="0" i="1" smtClean="0">
                                  <a:latin typeface="Cambria Math" panose="02040503050406030204" pitchFamily="18" charset="0"/>
                                </a:rPr>
                              </m:ctrlPr>
                            </m:sSubPr>
                            <m:e>
                              <m:r>
                                <a:rPr lang="en-US" b="0" i="1" smtClean="0">
                                  <a:latin typeface="Cambria Math"/>
                                </a:rPr>
                                <m:t>𝐷</m:t>
                              </m:r>
                            </m:e>
                            <m:sub>
                              <m:r>
                                <a:rPr lang="en-US" b="0" i="1" smtClean="0">
                                  <a:latin typeface="Cambria Math"/>
                                </a:rPr>
                                <m:t>𝑟𝑒𝑓</m:t>
                              </m:r>
                            </m:sub>
                          </m:sSub>
                        </m:e>
                      </m:d>
                      <m:r>
                        <a:rPr lang="en-US" b="0" i="1" smtClean="0">
                          <a:latin typeface="Cambria Math"/>
                        </a:rPr>
                        <m:t>+</m:t>
                      </m:r>
                      <m:f>
                        <m:fPr>
                          <m:ctrlPr>
                            <a:rPr lang="en-US" b="0" i="1" smtClean="0">
                              <a:latin typeface="Cambria Math" panose="02040503050406030204" pitchFamily="18" charset="0"/>
                            </a:rPr>
                          </m:ctrlPr>
                        </m:fPr>
                        <m:num>
                          <m:r>
                            <a:rPr lang="en-US" b="0" i="1" smtClean="0">
                              <a:latin typeface="Cambria Math"/>
                            </a:rPr>
                            <m:t>𝜕</m:t>
                          </m:r>
                          <m:r>
                            <a:rPr lang="en-US" b="0" i="1" smtClean="0">
                              <a:latin typeface="Cambria Math"/>
                            </a:rPr>
                            <m:t>𝑅</m:t>
                          </m:r>
                        </m:num>
                        <m:den>
                          <m:r>
                            <a:rPr lang="en-US" b="0" i="1" smtClean="0">
                              <a:latin typeface="Cambria Math"/>
                            </a:rPr>
                            <m:t>𝜕</m:t>
                          </m:r>
                          <m:acc>
                            <m:accPr>
                              <m:chr m:val="̇"/>
                              <m:ctrlPr>
                                <a:rPr lang="en-US" i="1">
                                  <a:latin typeface="Cambria Math" panose="02040503050406030204" pitchFamily="18" charset="0"/>
                                </a:rPr>
                              </m:ctrlPr>
                            </m:accPr>
                            <m:e>
                              <m:r>
                                <a:rPr lang="en-US" i="1">
                                  <a:latin typeface="Cambria Math"/>
                                </a:rPr>
                                <m:t>𝑟</m:t>
                              </m:r>
                            </m:e>
                          </m:acc>
                          <m:r>
                            <a:rPr lang="en-US" b="0" i="1" smtClean="0">
                              <a:latin typeface="Cambria Math"/>
                            </a:rPr>
                            <m:t> </m:t>
                          </m:r>
                        </m:den>
                      </m:f>
                      <m:r>
                        <a:rPr lang="en-US" b="0" i="1" smtClean="0">
                          <a:latin typeface="Cambria Math"/>
                        </a:rPr>
                        <m:t>(</m:t>
                      </m:r>
                      <m:acc>
                        <m:accPr>
                          <m:chr m:val="̇"/>
                          <m:ctrlPr>
                            <a:rPr lang="en-US" b="0" i="1" smtClean="0">
                              <a:latin typeface="Cambria Math" panose="02040503050406030204" pitchFamily="18" charset="0"/>
                            </a:rPr>
                          </m:ctrlPr>
                        </m:accPr>
                        <m:e>
                          <m:r>
                            <a:rPr lang="en-US" i="1">
                              <a:latin typeface="Cambria Math"/>
                            </a:rPr>
                            <m:t>𝑟</m:t>
                          </m:r>
                        </m:e>
                      </m:acc>
                      <m:r>
                        <a:rPr lang="en-US" b="0" i="1" smtClean="0">
                          <a:latin typeface="Cambria Math"/>
                        </a:rPr>
                        <m:t>−</m:t>
                      </m:r>
                      <m:sSub>
                        <m:sSubPr>
                          <m:ctrlPr>
                            <a:rPr lang="en-US" b="0" i="1"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i="1">
                                  <a:latin typeface="Cambria Math"/>
                                </a:rPr>
                                <m:t>𝑟</m:t>
                              </m:r>
                            </m:e>
                          </m:acc>
                        </m:e>
                        <m:sub>
                          <m:r>
                            <a:rPr lang="en-US" b="0" i="1" smtClean="0">
                              <a:latin typeface="Cambria Math"/>
                            </a:rPr>
                            <m:t>𝑟𝑒𝑓</m:t>
                          </m:r>
                        </m:sub>
                      </m:sSub>
                      <m:r>
                        <a:rPr lang="en-US" b="0" i="1" smtClean="0">
                          <a:latin typeface="Cambria Math"/>
                        </a:rPr>
                        <m:t>)</m:t>
                      </m:r>
                    </m:oMath>
                  </m:oMathPara>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3"/>
                <a:stretch>
                  <a:fillRect l="-1314" t="-2241" r="-1546"/>
                </a:stretch>
              </a:blipFill>
            </p:spPr>
            <p:txBody>
              <a:bodyPr/>
              <a:lstStyle/>
              <a:p>
                <a:r>
                  <a:rPr lang="en-US">
                    <a:noFill/>
                  </a:rPr>
                  <a:t> </a:t>
                </a:r>
              </a:p>
            </p:txBody>
          </p:sp>
        </mc:Fallback>
      </mc:AlternateContent>
      <p:sp>
        <p:nvSpPr>
          <p:cNvPr id="4" name="Date Placeholder 3"/>
          <p:cNvSpPr>
            <a:spLocks noGrp="1"/>
          </p:cNvSpPr>
          <p:nvPr>
            <p:ph type="dt" sz="half" idx="10"/>
          </p:nvPr>
        </p:nvSpPr>
        <p:spPr/>
        <p:txBody>
          <a:bodyPr/>
          <a:lstStyle/>
          <a:p>
            <a:fld id="{DACEE8DD-B545-4020-BC5A-D34F01A5A26F}" type="datetime1">
              <a:rPr lang="en-US" smtClean="0"/>
              <a:t>6/2/2021</a:t>
            </a:fld>
            <a:endParaRPr lang="en-US"/>
          </a:p>
        </p:txBody>
      </p:sp>
    </p:spTree>
    <p:extLst>
      <p:ext uri="{BB962C8B-B14F-4D97-AF65-F5344CB8AC3E}">
        <p14:creationId xmlns:p14="http://schemas.microsoft.com/office/powerpoint/2010/main" val="4254433097"/>
      </p:ext>
    </p:extLst>
  </p:cSld>
  <p:clrMapOvr>
    <a:masterClrMapping/>
  </p:clrMapOvr>
</p:sld>
</file>

<file path=ppt/theme/theme1.xml><?xml version="1.0" encoding="utf-8"?>
<a:theme xmlns:a="http://schemas.openxmlformats.org/drawingml/2006/main" name="UCI Samueli ">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31257</TotalTime>
  <Words>2334</Words>
  <Application>Microsoft Office PowerPoint</Application>
  <PresentationFormat>On-screen Show (4:3)</PresentationFormat>
  <Paragraphs>263</Paragraphs>
  <Slides>31</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Cambria Math</vt:lpstr>
      <vt:lpstr>UCI Samueli </vt:lpstr>
      <vt:lpstr>Robust Optimal Entry Guidance For Future Mars Landers</vt:lpstr>
      <vt:lpstr>Outline</vt:lpstr>
      <vt:lpstr>Publications</vt:lpstr>
      <vt:lpstr>EDL Technology</vt:lpstr>
      <vt:lpstr>Mars EDL Sequence</vt:lpstr>
      <vt:lpstr>Guidance Requirements</vt:lpstr>
      <vt:lpstr>Entry Guidance State of the Practice</vt:lpstr>
      <vt:lpstr>Longitudinal Motion</vt:lpstr>
      <vt:lpstr>MSL Longitudinal Guidance Law</vt:lpstr>
      <vt:lpstr>MSL Control Parametrization</vt:lpstr>
      <vt:lpstr>Motivation</vt:lpstr>
      <vt:lpstr>Goals</vt:lpstr>
      <vt:lpstr>Approach</vt:lpstr>
      <vt:lpstr>Guidance Control Law</vt:lpstr>
      <vt:lpstr>Performance Index</vt:lpstr>
      <vt:lpstr>Numerical Solution Approach </vt:lpstr>
      <vt:lpstr>Unscented Transform</vt:lpstr>
      <vt:lpstr>Unscented Transform </vt:lpstr>
      <vt:lpstr>Differential Dynamic Programming</vt:lpstr>
      <vt:lpstr>Main Results</vt:lpstr>
      <vt:lpstr>Main Results</vt:lpstr>
      <vt:lpstr>SRP-Based Guidance Requirements</vt:lpstr>
      <vt:lpstr>Contributions</vt:lpstr>
      <vt:lpstr>Conclusions </vt:lpstr>
      <vt:lpstr>Future Work</vt:lpstr>
      <vt:lpstr>Questions and Discussion</vt:lpstr>
      <vt:lpstr>Backup Slides</vt:lpstr>
      <vt:lpstr>PowerPoint Presentation</vt:lpstr>
      <vt:lpstr>PowerPoint Presentation</vt:lpstr>
      <vt:lpstr>Dimension Reduction</vt:lpstr>
      <vt:lpstr>DDP Convergence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Connor Noyes</cp:lastModifiedBy>
  <cp:revision>515</cp:revision>
  <dcterms:created xsi:type="dcterms:W3CDTF">2016-02-17T21:45:19Z</dcterms:created>
  <dcterms:modified xsi:type="dcterms:W3CDTF">2021-06-02T23:03:13Z</dcterms:modified>
</cp:coreProperties>
</file>